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8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23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76851"/>
            <a:ext cx="12204699" cy="5264294"/>
          </a:xfrm>
          <a:prstGeom prst="rect">
            <a:avLst/>
          </a:prstGeom>
        </p:spPr>
      </p:pic>
      <p:sp>
        <p:nvSpPr>
          <p:cNvPr id="2065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4838701" y="1518249"/>
            <a:ext cx="7073900" cy="2011080"/>
          </a:xfrm>
        </p:spPr>
        <p:txBody>
          <a:bodyPr lIns="90170" tIns="46990" rIns="90170" bIns="46990" anchor="b"/>
          <a:lstStyle>
            <a:lvl1pPr algn="l">
              <a:defRPr sz="40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4840817" y="3529329"/>
            <a:ext cx="7071784" cy="1797349"/>
          </a:xfrm>
        </p:spPr>
        <p:txBody>
          <a:bodyPr/>
          <a:lstStyle>
            <a:lvl1pPr marL="0" indent="0">
              <a:buFontTx/>
              <a:buNone/>
              <a:defRPr sz="4000">
                <a:solidFill>
                  <a:srgbClr val="99CC00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单击此处编辑母版副标题样式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325005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32500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245226"/>
            <a:ext cx="2844800" cy="325005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2400" y="403803"/>
            <a:ext cx="9667200" cy="579600"/>
          </a:xfrm>
        </p:spPr>
        <p:txBody>
          <a:bodyPr>
            <a:normAutofit/>
          </a:bodyPr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4800" y="1600200"/>
            <a:ext cx="9662400" cy="43704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342172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342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342172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384175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384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6"/>
            <a:ext cx="2844800" cy="384175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149069" cy="4359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89756" y="1600200"/>
            <a:ext cx="5092644" cy="4359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328375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3283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6"/>
            <a:ext cx="2844800" cy="328375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275891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27589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245226"/>
            <a:ext cx="2844800" cy="275891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>
            <p:custDataLst>
              <p:tags r:id="rId2"/>
            </p:custDataLst>
          </p:nvPr>
        </p:nvGrpSpPr>
        <p:grpSpPr bwMode="auto">
          <a:xfrm>
            <a:off x="3614966" y="2528889"/>
            <a:ext cx="569383" cy="344487"/>
            <a:chOff x="0" y="0"/>
            <a:chExt cx="672" cy="542"/>
          </a:xfrm>
        </p:grpSpPr>
        <p:sp>
          <p:nvSpPr>
            <p:cNvPr id="4" name="Line 5" descr="#wm#_44_35_*Z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30" y="0"/>
              <a:ext cx="2" cy="542"/>
            </a:xfrm>
            <a:prstGeom prst="line">
              <a:avLst/>
            </a:prstGeom>
            <a:noFill/>
            <a:ln w="38100" cmpd="sng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6" descr="#wm#_44_35_*Z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rot="5400000">
              <a:off x="336" y="-336"/>
              <a:ext cx="0" cy="672"/>
            </a:xfrm>
            <a:prstGeom prst="line">
              <a:avLst/>
            </a:prstGeom>
            <a:noFill/>
            <a:ln w="38100" cmpd="sng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7"/>
          <p:cNvGrpSpPr/>
          <p:nvPr>
            <p:custDataLst>
              <p:tags r:id="rId5"/>
            </p:custDataLst>
          </p:nvPr>
        </p:nvGrpSpPr>
        <p:grpSpPr bwMode="auto">
          <a:xfrm>
            <a:off x="7261402" y="3222626"/>
            <a:ext cx="571500" cy="346075"/>
            <a:chOff x="0" y="0"/>
            <a:chExt cx="674" cy="544"/>
          </a:xfrm>
        </p:grpSpPr>
        <p:sp>
          <p:nvSpPr>
            <p:cNvPr id="7" name="Line 8" descr="#wm#_44_35_*Z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640" y="0"/>
              <a:ext cx="3" cy="545"/>
            </a:xfrm>
            <a:prstGeom prst="line">
              <a:avLst/>
            </a:prstGeom>
            <a:noFill/>
            <a:ln w="38100" cmpd="sng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 descr="#wm#_44_35_*Z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rot="5400000" flipH="1" flipV="1">
              <a:off x="337" y="193"/>
              <a:ext cx="2" cy="675"/>
            </a:xfrm>
            <a:prstGeom prst="line">
              <a:avLst/>
            </a:prstGeom>
            <a:noFill/>
            <a:ln w="38100" cmpd="sng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926470" y="2701268"/>
            <a:ext cx="3630445" cy="701999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编辑标题</a:t>
            </a:r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287922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28792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287922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55200" y="1016499"/>
            <a:ext cx="9082800" cy="4543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55200" y="5584748"/>
            <a:ext cx="9082800" cy="597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555200" y="0"/>
            <a:ext cx="9082800" cy="93960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275891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27589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6"/>
            <a:ext cx="2844800" cy="275891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09110" y="274639"/>
            <a:ext cx="1673290" cy="5851525"/>
          </a:xfrm>
        </p:spPr>
        <p:txBody>
          <a:bodyPr vert="eaVert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9075576" cy="5851525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56417"/>
            <a:ext cx="2844800" cy="344738"/>
          </a:xfrm>
        </p:spPr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56417"/>
            <a:ext cx="3860800" cy="3447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56417"/>
            <a:ext cx="2844800" cy="344738"/>
          </a:xfrm>
        </p:spPr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09600" y="487599"/>
            <a:ext cx="109728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 bwMode="auto">
          <a:xfrm>
            <a:off x="-9525" y="6245226"/>
            <a:ext cx="12196469" cy="623888"/>
            <a:chOff x="0" y="0"/>
            <a:chExt cx="14402" cy="738"/>
          </a:xfrm>
        </p:grpSpPr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4402" cy="738"/>
            </a:xfrm>
            <a:prstGeom prst="rect">
              <a:avLst/>
            </a:prstGeom>
            <a:solidFill>
              <a:schemeClr val="accent6">
                <a:lumMod val="10000"/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3" name="Group 4"/>
            <p:cNvGrpSpPr/>
            <p:nvPr/>
          </p:nvGrpSpPr>
          <p:grpSpPr bwMode="auto">
            <a:xfrm>
              <a:off x="5677" y="105"/>
              <a:ext cx="580" cy="580"/>
              <a:chOff x="0" y="0"/>
              <a:chExt cx="580" cy="580"/>
            </a:xfrm>
          </p:grpSpPr>
          <p:sp>
            <p:nvSpPr>
              <p:cNvPr id="33" name="正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0" cy="58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zh-CN"/>
              </a:p>
            </p:txBody>
          </p:sp>
          <p:sp>
            <p:nvSpPr>
              <p:cNvPr id="34" name="网络 29"/>
              <p:cNvSpPr/>
              <p:nvPr/>
            </p:nvSpPr>
            <p:spPr bwMode="auto">
              <a:xfrm>
                <a:off x="111" y="119"/>
                <a:ext cx="353" cy="353"/>
              </a:xfrm>
              <a:custGeom>
                <a:avLst/>
                <a:gdLst>
                  <a:gd name="T0" fmla="*/ 1575786 w 1889279"/>
                  <a:gd name="T1" fmla="*/ 1578162 h 1810503"/>
                  <a:gd name="T2" fmla="*/ 1408636 w 1889279"/>
                  <a:gd name="T3" fmla="*/ 1462945 h 1810503"/>
                  <a:gd name="T4" fmla="*/ 747068 w 1889279"/>
                  <a:gd name="T5" fmla="*/ 1790925 h 1810503"/>
                  <a:gd name="T6" fmla="*/ 494888 w 1889279"/>
                  <a:gd name="T7" fmla="*/ 1445849 h 1810503"/>
                  <a:gd name="T8" fmla="*/ 900586 w 1889279"/>
                  <a:gd name="T9" fmla="*/ 1808904 h 1810503"/>
                  <a:gd name="T10" fmla="*/ 551037 w 1889279"/>
                  <a:gd name="T11" fmla="*/ 1423344 h 1810503"/>
                  <a:gd name="T12" fmla="*/ 953521 w 1889279"/>
                  <a:gd name="T13" fmla="*/ 1355186 h 1810503"/>
                  <a:gd name="T14" fmla="*/ 1054486 w 1889279"/>
                  <a:gd name="T15" fmla="*/ 1804443 h 1810503"/>
                  <a:gd name="T16" fmla="*/ 953521 w 1889279"/>
                  <a:gd name="T17" fmla="*/ 1355186 h 1810503"/>
                  <a:gd name="T18" fmla="*/ 1889279 w 1889279"/>
                  <a:gd name="T19" fmla="*/ 931303 h 1810503"/>
                  <a:gd name="T20" fmla="*/ 1431939 w 1889279"/>
                  <a:gd name="T21" fmla="*/ 1407715 h 1810503"/>
                  <a:gd name="T22" fmla="*/ 953521 w 1889279"/>
                  <a:gd name="T23" fmla="*/ 931303 h 1810503"/>
                  <a:gd name="T24" fmla="*/ 1375819 w 1889279"/>
                  <a:gd name="T25" fmla="*/ 1384691 h 1810503"/>
                  <a:gd name="T26" fmla="*/ 953521 w 1889279"/>
                  <a:gd name="T27" fmla="*/ 931303 h 1810503"/>
                  <a:gd name="T28" fmla="*/ 900586 w 1889279"/>
                  <a:gd name="T29" fmla="*/ 931303 h 1810503"/>
                  <a:gd name="T30" fmla="*/ 528061 w 1889279"/>
                  <a:gd name="T31" fmla="*/ 1368046 h 1810503"/>
                  <a:gd name="T32" fmla="*/ 0 w 1889279"/>
                  <a:gd name="T33" fmla="*/ 931303 h 1810503"/>
                  <a:gd name="T34" fmla="*/ 473139 w 1889279"/>
                  <a:gd name="T35" fmla="*/ 1390578 h 1810503"/>
                  <a:gd name="T36" fmla="*/ 0 w 1889279"/>
                  <a:gd name="T37" fmla="*/ 931303 h 1810503"/>
                  <a:gd name="T38" fmla="*/ 900586 w 1889279"/>
                  <a:gd name="T39" fmla="*/ 490537 h 1810503"/>
                  <a:gd name="T40" fmla="*/ 448805 w 1889279"/>
                  <a:gd name="T41" fmla="*/ 875390 h 1810503"/>
                  <a:gd name="T42" fmla="*/ 1356131 w 1889279"/>
                  <a:gd name="T43" fmla="*/ 409527 h 1810503"/>
                  <a:gd name="T44" fmla="*/ 953521 w 1889279"/>
                  <a:gd name="T45" fmla="*/ 875390 h 1810503"/>
                  <a:gd name="T46" fmla="*/ 1356131 w 1889279"/>
                  <a:gd name="T47" fmla="*/ 409527 h 1810503"/>
                  <a:gd name="T48" fmla="*/ 480768 w 1889279"/>
                  <a:gd name="T49" fmla="*/ 398692 h 1810503"/>
                  <a:gd name="T50" fmla="*/ 238 w 1889279"/>
                  <a:gd name="T51" fmla="*/ 875390 h 1810503"/>
                  <a:gd name="T52" fmla="*/ 1605567 w 1889279"/>
                  <a:gd name="T53" fmla="*/ 261436 h 1810503"/>
                  <a:gd name="T54" fmla="*/ 1515364 w 1889279"/>
                  <a:gd name="T55" fmla="*/ 875390 h 1810503"/>
                  <a:gd name="T56" fmla="*/ 1605567 w 1889279"/>
                  <a:gd name="T57" fmla="*/ 261436 h 1810503"/>
                  <a:gd name="T58" fmla="*/ 504779 w 1889279"/>
                  <a:gd name="T59" fmla="*/ 344256 h 1810503"/>
                  <a:gd name="T60" fmla="*/ 748157 w 1889279"/>
                  <a:gd name="T61" fmla="*/ 19413 h 1810503"/>
                  <a:gd name="T62" fmla="*/ 1562575 w 1889279"/>
                  <a:gd name="T63" fmla="*/ 219802 h 1810503"/>
                  <a:gd name="T64" fmla="*/ 1137621 w 1889279"/>
                  <a:gd name="T65" fmla="*/ 18543 h 1810503"/>
                  <a:gd name="T66" fmla="*/ 900586 w 1889279"/>
                  <a:gd name="T67" fmla="*/ 430269 h 1810503"/>
                  <a:gd name="T68" fmla="*/ 890213 w 1889279"/>
                  <a:gd name="T69" fmla="*/ 2203 h 1810503"/>
                  <a:gd name="T70" fmla="*/ 953521 w 1889279"/>
                  <a:gd name="T71" fmla="*/ 0 h 1810503"/>
                  <a:gd name="T72" fmla="*/ 1332000 w 1889279"/>
                  <a:gd name="T73" fmla="*/ 354889 h 1810503"/>
                  <a:gd name="T74" fmla="*/ 953521 w 1889279"/>
                  <a:gd name="T75" fmla="*/ 0 h 1810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9279" h="1810503">
                    <a:moveTo>
                      <a:pt x="1408636" y="1462945"/>
                    </a:moveTo>
                    <a:cubicBezTo>
                      <a:pt x="1471912" y="1494489"/>
                      <a:pt x="1528819" y="1532588"/>
                      <a:pt x="1575786" y="1578162"/>
                    </a:cubicBezTo>
                    <a:cubicBezTo>
                      <a:pt x="1467281" y="1672800"/>
                      <a:pt x="1335058" y="1742507"/>
                      <a:pt x="1188886" y="1779443"/>
                    </a:cubicBezTo>
                    <a:cubicBezTo>
                      <a:pt x="1278166" y="1700386"/>
                      <a:pt x="1353810" y="1592053"/>
                      <a:pt x="1408636" y="1462945"/>
                    </a:cubicBezTo>
                    <a:close/>
                    <a:moveTo>
                      <a:pt x="494888" y="1445849"/>
                    </a:moveTo>
                    <a:cubicBezTo>
                      <a:pt x="556747" y="1590569"/>
                      <a:pt x="643865" y="1709702"/>
                      <a:pt x="747068" y="1790925"/>
                    </a:cubicBezTo>
                    <a:cubicBezTo>
                      <a:pt x="576321" y="1756303"/>
                      <a:pt x="422614" y="1677538"/>
                      <a:pt x="300900" y="1566189"/>
                    </a:cubicBezTo>
                    <a:cubicBezTo>
                      <a:pt x="355309" y="1517036"/>
                      <a:pt x="421005" y="1476420"/>
                      <a:pt x="494888" y="1445849"/>
                    </a:cubicBezTo>
                    <a:close/>
                    <a:moveTo>
                      <a:pt x="900586" y="1355871"/>
                    </a:moveTo>
                    <a:lnTo>
                      <a:pt x="900586" y="1808904"/>
                    </a:lnTo>
                    <a:lnTo>
                      <a:pt x="884222" y="1808113"/>
                    </a:lnTo>
                    <a:cubicBezTo>
                      <a:pt x="745280" y="1742581"/>
                      <a:pt x="627378" y="1604992"/>
                      <a:pt x="551037" y="1423344"/>
                    </a:cubicBezTo>
                    <a:cubicBezTo>
                      <a:pt x="655969" y="1381011"/>
                      <a:pt x="774745" y="1357337"/>
                      <a:pt x="900586" y="1355871"/>
                    </a:cubicBezTo>
                    <a:close/>
                    <a:moveTo>
                      <a:pt x="953521" y="1355186"/>
                    </a:moveTo>
                    <a:cubicBezTo>
                      <a:pt x="1099660" y="1356509"/>
                      <a:pt x="1236550" y="1386650"/>
                      <a:pt x="1354036" y="1440083"/>
                    </a:cubicBezTo>
                    <a:cubicBezTo>
                      <a:pt x="1283551" y="1605630"/>
                      <a:pt x="1178611" y="1734316"/>
                      <a:pt x="1054486" y="1804443"/>
                    </a:cubicBezTo>
                    <a:lnTo>
                      <a:pt x="953521" y="1810503"/>
                    </a:lnTo>
                    <a:lnTo>
                      <a:pt x="953521" y="1355186"/>
                    </a:lnTo>
                    <a:close/>
                    <a:moveTo>
                      <a:pt x="1517159" y="931303"/>
                    </a:moveTo>
                    <a:lnTo>
                      <a:pt x="1889279" y="931303"/>
                    </a:lnTo>
                    <a:cubicBezTo>
                      <a:pt x="1883282" y="1167646"/>
                      <a:pt x="1781715" y="1381244"/>
                      <a:pt x="1618873" y="1536894"/>
                    </a:cubicBezTo>
                    <a:cubicBezTo>
                      <a:pt x="1566437" y="1485571"/>
                      <a:pt x="1502786" y="1442774"/>
                      <a:pt x="1431939" y="1407715"/>
                    </a:cubicBezTo>
                    <a:cubicBezTo>
                      <a:pt x="1485774" y="1266553"/>
                      <a:pt x="1516428" y="1104135"/>
                      <a:pt x="1517159" y="931303"/>
                    </a:cubicBezTo>
                    <a:close/>
                    <a:moveTo>
                      <a:pt x="953521" y="931303"/>
                    </a:moveTo>
                    <a:lnTo>
                      <a:pt x="1456842" y="931303"/>
                    </a:lnTo>
                    <a:cubicBezTo>
                      <a:pt x="1456123" y="1096196"/>
                      <a:pt x="1427268" y="1250986"/>
                      <a:pt x="1375819" y="1384691"/>
                    </a:cubicBezTo>
                    <a:cubicBezTo>
                      <a:pt x="1251537" y="1327928"/>
                      <a:pt x="1107288" y="1296191"/>
                      <a:pt x="953521" y="1294902"/>
                    </a:cubicBezTo>
                    <a:lnTo>
                      <a:pt x="953521" y="931303"/>
                    </a:lnTo>
                    <a:close/>
                    <a:moveTo>
                      <a:pt x="448568" y="931303"/>
                    </a:moveTo>
                    <a:lnTo>
                      <a:pt x="900586" y="931303"/>
                    </a:lnTo>
                    <a:lnTo>
                      <a:pt x="900586" y="1295603"/>
                    </a:lnTo>
                    <a:cubicBezTo>
                      <a:pt x="766605" y="1297053"/>
                      <a:pt x="640053" y="1322469"/>
                      <a:pt x="528061" y="1368046"/>
                    </a:cubicBezTo>
                    <a:cubicBezTo>
                      <a:pt x="478984" y="1238632"/>
                      <a:pt x="450499" y="1089843"/>
                      <a:pt x="448568" y="931303"/>
                    </a:cubicBezTo>
                    <a:close/>
                    <a:moveTo>
                      <a:pt x="0" y="931303"/>
                    </a:moveTo>
                    <a:lnTo>
                      <a:pt x="388264" y="931303"/>
                    </a:lnTo>
                    <a:cubicBezTo>
                      <a:pt x="390220" y="1097785"/>
                      <a:pt x="420532" y="1254193"/>
                      <a:pt x="473139" y="1390578"/>
                    </a:cubicBezTo>
                    <a:cubicBezTo>
                      <a:pt x="391203" y="1423988"/>
                      <a:pt x="318506" y="1469260"/>
                      <a:pt x="258353" y="1524144"/>
                    </a:cubicBezTo>
                    <a:cubicBezTo>
                      <a:pt x="102364" y="1370026"/>
                      <a:pt x="5849" y="1161456"/>
                      <a:pt x="0" y="931303"/>
                    </a:cubicBezTo>
                    <a:close/>
                    <a:moveTo>
                      <a:pt x="536834" y="421694"/>
                    </a:moveTo>
                    <a:cubicBezTo>
                      <a:pt x="646682" y="464986"/>
                      <a:pt x="770110" y="489176"/>
                      <a:pt x="900586" y="490537"/>
                    </a:cubicBezTo>
                    <a:lnTo>
                      <a:pt x="900586" y="875390"/>
                    </a:lnTo>
                    <a:lnTo>
                      <a:pt x="448805" y="875390"/>
                    </a:lnTo>
                    <a:cubicBezTo>
                      <a:pt x="451150" y="709592"/>
                      <a:pt x="482649" y="554587"/>
                      <a:pt x="536834" y="421694"/>
                    </a:cubicBezTo>
                    <a:close/>
                    <a:moveTo>
                      <a:pt x="1356131" y="409527"/>
                    </a:moveTo>
                    <a:cubicBezTo>
                      <a:pt x="1415590" y="544412"/>
                      <a:pt x="1451132" y="703874"/>
                      <a:pt x="1455052" y="875390"/>
                    </a:cubicBezTo>
                    <a:lnTo>
                      <a:pt x="953521" y="875390"/>
                    </a:lnTo>
                    <a:lnTo>
                      <a:pt x="953521" y="491238"/>
                    </a:lnTo>
                    <a:cubicBezTo>
                      <a:pt x="1099303" y="490092"/>
                      <a:pt x="1236528" y="461431"/>
                      <a:pt x="1356131" y="409527"/>
                    </a:cubicBezTo>
                    <a:close/>
                    <a:moveTo>
                      <a:pt x="271202" y="273767"/>
                    </a:moveTo>
                    <a:cubicBezTo>
                      <a:pt x="330895" y="324894"/>
                      <a:pt x="401533" y="367494"/>
                      <a:pt x="480768" y="398692"/>
                    </a:cubicBezTo>
                    <a:cubicBezTo>
                      <a:pt x="424147" y="539118"/>
                      <a:pt x="390867" y="701724"/>
                      <a:pt x="388496" y="875390"/>
                    </a:cubicBezTo>
                    <a:lnTo>
                      <a:pt x="238" y="875390"/>
                    </a:lnTo>
                    <a:cubicBezTo>
                      <a:pt x="7162" y="640451"/>
                      <a:pt x="108645" y="428248"/>
                      <a:pt x="271202" y="273767"/>
                    </a:cubicBezTo>
                    <a:close/>
                    <a:moveTo>
                      <a:pt x="1605567" y="261436"/>
                    </a:moveTo>
                    <a:cubicBezTo>
                      <a:pt x="1775300" y="417133"/>
                      <a:pt x="1881942" y="634296"/>
                      <a:pt x="1889035" y="875390"/>
                    </a:cubicBezTo>
                    <a:lnTo>
                      <a:pt x="1515364" y="875390"/>
                    </a:lnTo>
                    <a:cubicBezTo>
                      <a:pt x="1511419" y="696081"/>
                      <a:pt x="1474168" y="529014"/>
                      <a:pt x="1413107" y="386152"/>
                    </a:cubicBezTo>
                    <a:cubicBezTo>
                      <a:pt x="1485941" y="353453"/>
                      <a:pt x="1551126" y="311628"/>
                      <a:pt x="1605567" y="261436"/>
                    </a:cubicBezTo>
                    <a:close/>
                    <a:moveTo>
                      <a:pt x="748157" y="19413"/>
                    </a:moveTo>
                    <a:cubicBezTo>
                      <a:pt x="649482" y="96557"/>
                      <a:pt x="565491" y="208310"/>
                      <a:pt x="504779" y="344256"/>
                    </a:cubicBezTo>
                    <a:cubicBezTo>
                      <a:pt x="432706" y="315858"/>
                      <a:pt x="368354" y="277545"/>
                      <a:pt x="313920" y="231604"/>
                    </a:cubicBezTo>
                    <a:cubicBezTo>
                      <a:pt x="434240" y="127070"/>
                      <a:pt x="583275" y="52667"/>
                      <a:pt x="748157" y="19413"/>
                    </a:cubicBezTo>
                    <a:close/>
                    <a:moveTo>
                      <a:pt x="1137621" y="18543"/>
                    </a:moveTo>
                    <a:cubicBezTo>
                      <a:pt x="1297904" y="50310"/>
                      <a:pt x="1443338" y="120918"/>
                      <a:pt x="1562575" y="219802"/>
                    </a:cubicBezTo>
                    <a:cubicBezTo>
                      <a:pt x="1512842" y="265093"/>
                      <a:pt x="1453308" y="302843"/>
                      <a:pt x="1386970" y="332857"/>
                    </a:cubicBezTo>
                    <a:cubicBezTo>
                      <a:pt x="1323718" y="199817"/>
                      <a:pt x="1237626" y="91674"/>
                      <a:pt x="1137621" y="18543"/>
                    </a:cubicBezTo>
                    <a:close/>
                    <a:moveTo>
                      <a:pt x="900586" y="1702"/>
                    </a:moveTo>
                    <a:lnTo>
                      <a:pt x="900586" y="430269"/>
                    </a:lnTo>
                    <a:cubicBezTo>
                      <a:pt x="778345" y="428899"/>
                      <a:pt x="662774" y="406468"/>
                      <a:pt x="560047" y="366408"/>
                    </a:cubicBezTo>
                    <a:cubicBezTo>
                      <a:pt x="637783" y="193348"/>
                      <a:pt x="753999" y="63227"/>
                      <a:pt x="890213" y="2203"/>
                    </a:cubicBezTo>
                    <a:lnTo>
                      <a:pt x="900586" y="1702"/>
                    </a:lnTo>
                    <a:close/>
                    <a:moveTo>
                      <a:pt x="953521" y="0"/>
                    </a:moveTo>
                    <a:lnTo>
                      <a:pt x="981035" y="1330"/>
                    </a:lnTo>
                    <a:cubicBezTo>
                      <a:pt x="1124068" y="53565"/>
                      <a:pt x="1247786" y="180867"/>
                      <a:pt x="1332000" y="354889"/>
                    </a:cubicBezTo>
                    <a:cubicBezTo>
                      <a:pt x="1219743" y="403080"/>
                      <a:pt x="1090709" y="429800"/>
                      <a:pt x="953521" y="430954"/>
                    </a:cubicBezTo>
                    <a:lnTo>
                      <a:pt x="9535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Group 7"/>
            <p:cNvGrpSpPr/>
            <p:nvPr/>
          </p:nvGrpSpPr>
          <p:grpSpPr bwMode="auto">
            <a:xfrm>
              <a:off x="7287" y="90"/>
              <a:ext cx="580" cy="582"/>
              <a:chOff x="0" y="0"/>
              <a:chExt cx="580" cy="582"/>
            </a:xfrm>
          </p:grpSpPr>
          <p:sp>
            <p:nvSpPr>
              <p:cNvPr id="31" name="正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0" cy="58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zh-CN"/>
              </a:p>
            </p:txBody>
          </p:sp>
          <p:sp>
            <p:nvSpPr>
              <p:cNvPr id="32" name="手 30"/>
              <p:cNvSpPr/>
              <p:nvPr/>
            </p:nvSpPr>
            <p:spPr bwMode="auto">
              <a:xfrm>
                <a:off x="100" y="109"/>
                <a:ext cx="359" cy="343"/>
              </a:xfrm>
              <a:custGeom>
                <a:avLst/>
                <a:gdLst>
                  <a:gd name="T0" fmla="*/ 1438934 w 5342334"/>
                  <a:gd name="T1" fmla="*/ 2944008 h 5785910"/>
                  <a:gd name="T2" fmla="*/ 1441770 w 5342334"/>
                  <a:gd name="T3" fmla="*/ 2943473 h 5785910"/>
                  <a:gd name="T4" fmla="*/ 1438934 w 5342334"/>
                  <a:gd name="T5" fmla="*/ 2944008 h 5785910"/>
                  <a:gd name="T6" fmla="*/ 1354605 w 5342334"/>
                  <a:gd name="T7" fmla="*/ 2912708 h 5785910"/>
                  <a:gd name="T8" fmla="*/ 1423317 w 5342334"/>
                  <a:gd name="T9" fmla="*/ 2947468 h 5785910"/>
                  <a:gd name="T10" fmla="*/ 1421525 w 5342334"/>
                  <a:gd name="T11" fmla="*/ 3320849 h 5785910"/>
                  <a:gd name="T12" fmla="*/ 2146318 w 5342334"/>
                  <a:gd name="T13" fmla="*/ 5548257 h 5785910"/>
                  <a:gd name="T14" fmla="*/ 2115204 w 5342334"/>
                  <a:gd name="T15" fmla="*/ 5553206 h 5785910"/>
                  <a:gd name="T16" fmla="*/ 1246460 w 5342334"/>
                  <a:gd name="T17" fmla="*/ 5785910 h 5785910"/>
                  <a:gd name="T18" fmla="*/ 0 w 5342334"/>
                  <a:gd name="T19" fmla="*/ 3148605 h 5785910"/>
                  <a:gd name="T20" fmla="*/ 1262428 w 5342334"/>
                  <a:gd name="T21" fmla="*/ 2938106 h 5785910"/>
                  <a:gd name="T22" fmla="*/ 1354605 w 5342334"/>
                  <a:gd name="T23" fmla="*/ 2912708 h 5785910"/>
                  <a:gd name="T24" fmla="*/ 3380735 w 5342334"/>
                  <a:gd name="T25" fmla="*/ 118 h 5785910"/>
                  <a:gd name="T26" fmla="*/ 3863622 w 5342334"/>
                  <a:gd name="T27" fmla="*/ 912639 h 5785910"/>
                  <a:gd name="T28" fmla="*/ 3674765 w 5342334"/>
                  <a:gd name="T29" fmla="*/ 2045786 h 5785910"/>
                  <a:gd name="T30" fmla="*/ 4585837 w 5342334"/>
                  <a:gd name="T31" fmla="*/ 2046833 h 5785910"/>
                  <a:gd name="T32" fmla="*/ 4775401 w 5342334"/>
                  <a:gd name="T33" fmla="*/ 2003486 h 5785910"/>
                  <a:gd name="T34" fmla="*/ 5203724 w 5342334"/>
                  <a:gd name="T35" fmla="*/ 2381935 h 5785910"/>
                  <a:gd name="T36" fmla="*/ 4980124 w 5342334"/>
                  <a:gd name="T37" fmla="*/ 2705696 h 5785910"/>
                  <a:gd name="T38" fmla="*/ 5342334 w 5342334"/>
                  <a:gd name="T39" fmla="*/ 3258997 h 5785910"/>
                  <a:gd name="T40" fmla="*/ 5107100 w 5342334"/>
                  <a:gd name="T41" fmla="*/ 3754493 h 5785910"/>
                  <a:gd name="T42" fmla="*/ 5342334 w 5342334"/>
                  <a:gd name="T43" fmla="*/ 4140580 h 5785910"/>
                  <a:gd name="T44" fmla="*/ 4844706 w 5342334"/>
                  <a:gd name="T45" fmla="*/ 4606676 h 5785910"/>
                  <a:gd name="T46" fmla="*/ 4790537 w 5342334"/>
                  <a:gd name="T47" fmla="*/ 4596433 h 5785910"/>
                  <a:gd name="T48" fmla="*/ 4802287 w 5342334"/>
                  <a:gd name="T49" fmla="*/ 4606672 h 5785910"/>
                  <a:gd name="T50" fmla="*/ 5191248 w 5342334"/>
                  <a:gd name="T51" fmla="*/ 4997228 h 5785910"/>
                  <a:gd name="T52" fmla="*/ 4866278 w 5342334"/>
                  <a:gd name="T53" fmla="*/ 5435572 h 5785910"/>
                  <a:gd name="T54" fmla="*/ 4581456 w 5342334"/>
                  <a:gd name="T55" fmla="*/ 5443059 h 5785910"/>
                  <a:gd name="T56" fmla="*/ 4593578 w 5342334"/>
                  <a:gd name="T57" fmla="*/ 5444848 h 5785910"/>
                  <a:gd name="T58" fmla="*/ 4581281 w 5342334"/>
                  <a:gd name="T59" fmla="*/ 5445228 h 5785910"/>
                  <a:gd name="T60" fmla="*/ 2276075 w 5342334"/>
                  <a:gd name="T61" fmla="*/ 5536459 h 5785910"/>
                  <a:gd name="T62" fmla="*/ 1567871 w 5342334"/>
                  <a:gd name="T63" fmla="*/ 2924388 h 5785910"/>
                  <a:gd name="T64" fmla="*/ 1975047 w 5342334"/>
                  <a:gd name="T65" fmla="*/ 2725675 h 5785910"/>
                  <a:gd name="T66" fmla="*/ 2654934 w 5342334"/>
                  <a:gd name="T67" fmla="*/ 1630299 h 5785910"/>
                  <a:gd name="T68" fmla="*/ 3108192 w 5342334"/>
                  <a:gd name="T69" fmla="*/ 686009 h 5785910"/>
                  <a:gd name="T70" fmla="*/ 3334821 w 5342334"/>
                  <a:gd name="T71" fmla="*/ 6121 h 5785910"/>
                  <a:gd name="T72" fmla="*/ 3380735 w 5342334"/>
                  <a:gd name="T73" fmla="*/ 118 h 5785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42334" h="5785910">
                    <a:moveTo>
                      <a:pt x="1438934" y="2944008"/>
                    </a:moveTo>
                    <a:lnTo>
                      <a:pt x="1441770" y="2943473"/>
                    </a:lnTo>
                    <a:lnTo>
                      <a:pt x="1438934" y="2944008"/>
                    </a:lnTo>
                    <a:close/>
                    <a:moveTo>
                      <a:pt x="1354605" y="2912708"/>
                    </a:moveTo>
                    <a:cubicBezTo>
                      <a:pt x="1381420" y="2914268"/>
                      <a:pt x="1412164" y="2879445"/>
                      <a:pt x="1423317" y="2947468"/>
                    </a:cubicBezTo>
                    <a:cubicBezTo>
                      <a:pt x="1434470" y="3015491"/>
                      <a:pt x="1420535" y="3195595"/>
                      <a:pt x="1421525" y="3320849"/>
                    </a:cubicBezTo>
                    <a:cubicBezTo>
                      <a:pt x="1438368" y="4219980"/>
                      <a:pt x="1608134" y="5048330"/>
                      <a:pt x="2146318" y="5548257"/>
                    </a:cubicBezTo>
                    <a:cubicBezTo>
                      <a:pt x="2132082" y="5546972"/>
                      <a:pt x="2129659" y="5554867"/>
                      <a:pt x="2115204" y="5553206"/>
                    </a:cubicBezTo>
                    <a:lnTo>
                      <a:pt x="1246460" y="5785910"/>
                    </a:lnTo>
                    <a:cubicBezTo>
                      <a:pt x="37772" y="4518970"/>
                      <a:pt x="415487" y="4027706"/>
                      <a:pt x="0" y="3148605"/>
                    </a:cubicBezTo>
                    <a:cubicBezTo>
                      <a:pt x="396729" y="3102488"/>
                      <a:pt x="860213" y="3040376"/>
                      <a:pt x="1262428" y="2938106"/>
                    </a:cubicBezTo>
                    <a:lnTo>
                      <a:pt x="1354605" y="2912708"/>
                    </a:lnTo>
                    <a:close/>
                    <a:moveTo>
                      <a:pt x="3380735" y="118"/>
                    </a:moveTo>
                    <a:cubicBezTo>
                      <a:pt x="3615010" y="9662"/>
                      <a:pt x="3910837" y="593941"/>
                      <a:pt x="3863622" y="912639"/>
                    </a:cubicBezTo>
                    <a:cubicBezTo>
                      <a:pt x="3800670" y="1290355"/>
                      <a:pt x="3548860" y="1856928"/>
                      <a:pt x="3674765" y="2045786"/>
                    </a:cubicBezTo>
                    <a:cubicBezTo>
                      <a:pt x="3797827" y="2230377"/>
                      <a:pt x="4501324" y="2071126"/>
                      <a:pt x="4585837" y="2046833"/>
                    </a:cubicBezTo>
                    <a:cubicBezTo>
                      <a:pt x="4670350" y="2022540"/>
                      <a:pt x="4615047" y="2013011"/>
                      <a:pt x="4775401" y="2003486"/>
                    </a:cubicBezTo>
                    <a:cubicBezTo>
                      <a:pt x="4935754" y="1993961"/>
                      <a:pt x="5203724" y="2172925"/>
                      <a:pt x="5203724" y="2381935"/>
                    </a:cubicBezTo>
                    <a:cubicBezTo>
                      <a:pt x="5203724" y="2524417"/>
                      <a:pt x="5114611" y="2648510"/>
                      <a:pt x="4980124" y="2705696"/>
                    </a:cubicBezTo>
                    <a:cubicBezTo>
                      <a:pt x="5186442" y="2738785"/>
                      <a:pt x="5342334" y="2974614"/>
                      <a:pt x="5342334" y="3258997"/>
                    </a:cubicBezTo>
                    <a:cubicBezTo>
                      <a:pt x="5342334" y="3478715"/>
                      <a:pt x="5249280" y="3669449"/>
                      <a:pt x="5107100" y="3754493"/>
                    </a:cubicBezTo>
                    <a:cubicBezTo>
                      <a:pt x="5250279" y="3829786"/>
                      <a:pt x="5342334" y="3975115"/>
                      <a:pt x="5342334" y="4140580"/>
                    </a:cubicBezTo>
                    <a:cubicBezTo>
                      <a:pt x="5342334" y="4397998"/>
                      <a:pt x="5119540" y="4606676"/>
                      <a:pt x="4844706" y="4606676"/>
                    </a:cubicBezTo>
                    <a:lnTo>
                      <a:pt x="4790537" y="4596433"/>
                    </a:lnTo>
                    <a:lnTo>
                      <a:pt x="4802287" y="4606672"/>
                    </a:lnTo>
                    <a:cubicBezTo>
                      <a:pt x="5095775" y="4623426"/>
                      <a:pt x="5180585" y="4859077"/>
                      <a:pt x="5191248" y="4997228"/>
                    </a:cubicBezTo>
                    <a:cubicBezTo>
                      <a:pt x="5201911" y="5135379"/>
                      <a:pt x="5088613" y="5385095"/>
                      <a:pt x="4866278" y="5435572"/>
                    </a:cubicBezTo>
                    <a:lnTo>
                      <a:pt x="4581456" y="5443059"/>
                    </a:lnTo>
                    <a:lnTo>
                      <a:pt x="4593578" y="5444848"/>
                    </a:lnTo>
                    <a:lnTo>
                      <a:pt x="4581281" y="5445228"/>
                    </a:lnTo>
                    <a:cubicBezTo>
                      <a:pt x="3769354" y="5470211"/>
                      <a:pt x="4031718" y="5729575"/>
                      <a:pt x="2276075" y="5536459"/>
                    </a:cubicBezTo>
                    <a:cubicBezTo>
                      <a:pt x="1740041" y="5125519"/>
                      <a:pt x="1434982" y="3948583"/>
                      <a:pt x="1567871" y="2924388"/>
                    </a:cubicBezTo>
                    <a:cubicBezTo>
                      <a:pt x="1736241" y="2898340"/>
                      <a:pt x="1793870" y="2941357"/>
                      <a:pt x="1975047" y="2725675"/>
                    </a:cubicBezTo>
                    <a:cubicBezTo>
                      <a:pt x="2156224" y="2509993"/>
                      <a:pt x="2466077" y="1970243"/>
                      <a:pt x="2654934" y="1630299"/>
                    </a:cubicBezTo>
                    <a:cubicBezTo>
                      <a:pt x="2843792" y="1290355"/>
                      <a:pt x="2994878" y="956704"/>
                      <a:pt x="3108192" y="686009"/>
                    </a:cubicBezTo>
                    <a:cubicBezTo>
                      <a:pt x="3221507" y="415315"/>
                      <a:pt x="3095602" y="81664"/>
                      <a:pt x="3334821" y="6121"/>
                    </a:cubicBezTo>
                    <a:cubicBezTo>
                      <a:pt x="3349773" y="1399"/>
                      <a:pt x="3365117" y="-519"/>
                      <a:pt x="338073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5" name="Group 10"/>
            <p:cNvGrpSpPr/>
            <p:nvPr/>
          </p:nvGrpSpPr>
          <p:grpSpPr bwMode="auto">
            <a:xfrm>
              <a:off x="6472" y="105"/>
              <a:ext cx="580" cy="580"/>
              <a:chOff x="0" y="0"/>
              <a:chExt cx="580" cy="580"/>
            </a:xfrm>
          </p:grpSpPr>
          <p:sp>
            <p:nvSpPr>
              <p:cNvPr id="29" name="正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0" cy="5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zh-CN"/>
              </a:p>
            </p:txBody>
          </p:sp>
          <p:sp>
            <p:nvSpPr>
              <p:cNvPr id="30" name="信息3 31"/>
              <p:cNvSpPr/>
              <p:nvPr/>
            </p:nvSpPr>
            <p:spPr bwMode="auto">
              <a:xfrm>
                <a:off x="120" y="162"/>
                <a:ext cx="353" cy="246"/>
              </a:xfrm>
              <a:custGeom>
                <a:avLst/>
                <a:gdLst>
                  <a:gd name="T0" fmla="*/ 1897867 w 4974795"/>
                  <a:gd name="T1" fmla="*/ 1805825 h 3320682"/>
                  <a:gd name="T2" fmla="*/ 2485737 w 4974795"/>
                  <a:gd name="T3" fmla="*/ 2315734 h 3320682"/>
                  <a:gd name="T4" fmla="*/ 3073607 w 4974795"/>
                  <a:gd name="T5" fmla="*/ 1805825 h 3320682"/>
                  <a:gd name="T6" fmla="*/ 4820061 w 4974795"/>
                  <a:gd name="T7" fmla="*/ 3320682 h 3320682"/>
                  <a:gd name="T8" fmla="*/ 151413 w 4974795"/>
                  <a:gd name="T9" fmla="*/ 3320682 h 3320682"/>
                  <a:gd name="T10" fmla="*/ 1897867 w 4974795"/>
                  <a:gd name="T11" fmla="*/ 1805825 h 3320682"/>
                  <a:gd name="T12" fmla="*/ 0 w 4974795"/>
                  <a:gd name="T13" fmla="*/ 159634 h 3320682"/>
                  <a:gd name="T14" fmla="*/ 1788328 w 4974795"/>
                  <a:gd name="T15" fmla="*/ 1710812 h 3320682"/>
                  <a:gd name="T16" fmla="*/ 0 w 4974795"/>
                  <a:gd name="T17" fmla="*/ 3261996 h 3320682"/>
                  <a:gd name="T18" fmla="*/ 0 w 4974795"/>
                  <a:gd name="T19" fmla="*/ 159634 h 3320682"/>
                  <a:gd name="T20" fmla="*/ 4974795 w 4974795"/>
                  <a:gd name="T21" fmla="*/ 156753 h 3320682"/>
                  <a:gd name="T22" fmla="*/ 4974795 w 4974795"/>
                  <a:gd name="T23" fmla="*/ 3264872 h 3320682"/>
                  <a:gd name="T24" fmla="*/ 3183146 w 4974795"/>
                  <a:gd name="T25" fmla="*/ 1710812 h 3320682"/>
                  <a:gd name="T26" fmla="*/ 4974795 w 4974795"/>
                  <a:gd name="T27" fmla="*/ 156753 h 3320682"/>
                  <a:gd name="T28" fmla="*/ 35040 w 4974795"/>
                  <a:gd name="T29" fmla="*/ 0 h 3320682"/>
                  <a:gd name="T30" fmla="*/ 4936434 w 4974795"/>
                  <a:gd name="T31" fmla="*/ 0 h 3320682"/>
                  <a:gd name="T32" fmla="*/ 2485737 w 4974795"/>
                  <a:gd name="T33" fmla="*/ 2125709 h 3320682"/>
                  <a:gd name="T34" fmla="*/ 35040 w 4974795"/>
                  <a:gd name="T35" fmla="*/ 0 h 3320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74795" h="3320682">
                    <a:moveTo>
                      <a:pt x="1897867" y="1805825"/>
                    </a:moveTo>
                    <a:lnTo>
                      <a:pt x="2485737" y="2315734"/>
                    </a:lnTo>
                    <a:lnTo>
                      <a:pt x="3073607" y="1805825"/>
                    </a:lnTo>
                    <a:lnTo>
                      <a:pt x="4820061" y="3320682"/>
                    </a:lnTo>
                    <a:lnTo>
                      <a:pt x="151413" y="3320682"/>
                    </a:lnTo>
                    <a:lnTo>
                      <a:pt x="1897867" y="1805825"/>
                    </a:lnTo>
                    <a:close/>
                    <a:moveTo>
                      <a:pt x="0" y="159634"/>
                    </a:moveTo>
                    <a:lnTo>
                      <a:pt x="1788328" y="1710812"/>
                    </a:lnTo>
                    <a:lnTo>
                      <a:pt x="0" y="3261996"/>
                    </a:lnTo>
                    <a:lnTo>
                      <a:pt x="0" y="159634"/>
                    </a:lnTo>
                    <a:close/>
                    <a:moveTo>
                      <a:pt x="4974795" y="156753"/>
                    </a:moveTo>
                    <a:lnTo>
                      <a:pt x="4974795" y="3264872"/>
                    </a:lnTo>
                    <a:lnTo>
                      <a:pt x="3183146" y="1710812"/>
                    </a:lnTo>
                    <a:lnTo>
                      <a:pt x="4974795" y="156753"/>
                    </a:lnTo>
                    <a:close/>
                    <a:moveTo>
                      <a:pt x="35040" y="0"/>
                    </a:moveTo>
                    <a:lnTo>
                      <a:pt x="4936434" y="0"/>
                    </a:lnTo>
                    <a:lnTo>
                      <a:pt x="2485737" y="2125709"/>
                    </a:lnTo>
                    <a:lnTo>
                      <a:pt x="3504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6" name="Group 13"/>
            <p:cNvGrpSpPr/>
            <p:nvPr/>
          </p:nvGrpSpPr>
          <p:grpSpPr bwMode="auto">
            <a:xfrm>
              <a:off x="8080" y="78"/>
              <a:ext cx="582" cy="582"/>
              <a:chOff x="0" y="0"/>
              <a:chExt cx="582" cy="582"/>
            </a:xfrm>
          </p:grpSpPr>
          <p:sp>
            <p:nvSpPr>
              <p:cNvPr id="27" name="正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2" cy="5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zh-CN"/>
              </a:p>
            </p:txBody>
          </p:sp>
          <p:sp>
            <p:nvSpPr>
              <p:cNvPr id="28" name="IE浏览器 32"/>
              <p:cNvSpPr/>
              <p:nvPr/>
            </p:nvSpPr>
            <p:spPr bwMode="auto">
              <a:xfrm>
                <a:off x="114" y="119"/>
                <a:ext cx="355" cy="355"/>
              </a:xfrm>
              <a:custGeom>
                <a:avLst/>
                <a:gdLst>
                  <a:gd name="T0" fmla="*/ 135620 w 1119349"/>
                  <a:gd name="T1" fmla="*/ 818456 h 1157433"/>
                  <a:gd name="T2" fmla="*/ 108323 w 1119349"/>
                  <a:gd name="T3" fmla="*/ 1103729 h 1157433"/>
                  <a:gd name="T4" fmla="*/ 437069 w 1119349"/>
                  <a:gd name="T5" fmla="*/ 1040437 h 1157433"/>
                  <a:gd name="T6" fmla="*/ 135620 w 1119349"/>
                  <a:gd name="T7" fmla="*/ 818456 h 1157433"/>
                  <a:gd name="T8" fmla="*/ 582086 w 1119349"/>
                  <a:gd name="T9" fmla="*/ 345816 h 1157433"/>
                  <a:gd name="T10" fmla="*/ 413811 w 1119349"/>
                  <a:gd name="T11" fmla="*/ 495363 h 1157433"/>
                  <a:gd name="T12" fmla="*/ 750361 w 1119349"/>
                  <a:gd name="T13" fmla="*/ 495364 h 1157433"/>
                  <a:gd name="T14" fmla="*/ 582086 w 1119349"/>
                  <a:gd name="T15" fmla="*/ 345816 h 1157433"/>
                  <a:gd name="T16" fmla="*/ 954622 w 1119349"/>
                  <a:gd name="T17" fmla="*/ 129 h 1157433"/>
                  <a:gd name="T18" fmla="*/ 1081775 w 1119349"/>
                  <a:gd name="T19" fmla="*/ 41196 h 1157433"/>
                  <a:gd name="T20" fmla="*/ 1119349 w 1119349"/>
                  <a:gd name="T21" fmla="*/ 116033 h 1157433"/>
                  <a:gd name="T22" fmla="*/ 1093494 w 1119349"/>
                  <a:gd name="T23" fmla="*/ 81508 h 1157433"/>
                  <a:gd name="T24" fmla="*/ 737350 w 1119349"/>
                  <a:gd name="T25" fmla="*/ 130602 h 1157433"/>
                  <a:gd name="T26" fmla="*/ 1091569 w 1119349"/>
                  <a:gd name="T27" fmla="*/ 582598 h 1157433"/>
                  <a:gd name="T28" fmla="*/ 1085273 w 1119349"/>
                  <a:gd name="T29" fmla="*/ 640757 h 1157433"/>
                  <a:gd name="T30" fmla="*/ 755888 w 1119349"/>
                  <a:gd name="T31" fmla="*/ 640756 h 1157433"/>
                  <a:gd name="T32" fmla="*/ 719073 w 1119349"/>
                  <a:gd name="T33" fmla="*/ 640757 h 1157433"/>
                  <a:gd name="T34" fmla="*/ 408284 w 1119349"/>
                  <a:gd name="T35" fmla="*/ 640757 h 1157433"/>
                  <a:gd name="T36" fmla="*/ 582086 w 1119349"/>
                  <a:gd name="T37" fmla="*/ 819383 h 1157433"/>
                  <a:gd name="T38" fmla="*/ 725617 w 1119349"/>
                  <a:gd name="T39" fmla="*/ 727992 h 1157433"/>
                  <a:gd name="T40" fmla="*/ 1064773 w 1119349"/>
                  <a:gd name="T41" fmla="*/ 727992 h 1157433"/>
                  <a:gd name="T42" fmla="*/ 578539 w 1119349"/>
                  <a:gd name="T43" fmla="*/ 1060320 h 1157433"/>
                  <a:gd name="T44" fmla="*/ 470646 w 1119349"/>
                  <a:gd name="T45" fmla="*/ 1048435 h 1157433"/>
                  <a:gd name="T46" fmla="*/ 45670 w 1119349"/>
                  <a:gd name="T47" fmla="*/ 1116267 h 1157433"/>
                  <a:gd name="T48" fmla="*/ 124297 w 1119349"/>
                  <a:gd name="T49" fmla="*/ 645271 h 1157433"/>
                  <a:gd name="T50" fmla="*/ 130887 w 1119349"/>
                  <a:gd name="T51" fmla="*/ 634433 h 1157433"/>
                  <a:gd name="T52" fmla="*/ 163296 w 1119349"/>
                  <a:gd name="T53" fmla="*/ 582889 h 1157433"/>
                  <a:gd name="T54" fmla="*/ 189707 w 1119349"/>
                  <a:gd name="T55" fmla="*/ 547372 h 1157433"/>
                  <a:gd name="T56" fmla="*/ 249351 w 1119349"/>
                  <a:gd name="T57" fmla="*/ 468810 h 1157433"/>
                  <a:gd name="T58" fmla="*/ 288439 w 1119349"/>
                  <a:gd name="T59" fmla="*/ 424719 h 1157433"/>
                  <a:gd name="T60" fmla="*/ 341644 w 1119349"/>
                  <a:gd name="T61" fmla="*/ 364703 h 1157433"/>
                  <a:gd name="T62" fmla="*/ 498166 w 1119349"/>
                  <a:gd name="T63" fmla="*/ 220924 h 1157433"/>
                  <a:gd name="T64" fmla="*/ 65845 w 1119349"/>
                  <a:gd name="T65" fmla="*/ 579499 h 1157433"/>
                  <a:gd name="T66" fmla="*/ 578538 w 1119349"/>
                  <a:gd name="T67" fmla="*/ 104878 h 1157433"/>
                  <a:gd name="T68" fmla="*/ 651994 w 1119349"/>
                  <a:gd name="T69" fmla="*/ 111773 h 1157433"/>
                  <a:gd name="T70" fmla="*/ 954622 w 1119349"/>
                  <a:gd name="T71" fmla="*/ 129 h 1157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9349" h="1157433">
                    <a:moveTo>
                      <a:pt x="135620" y="818456"/>
                    </a:moveTo>
                    <a:cubicBezTo>
                      <a:pt x="71450" y="948523"/>
                      <a:pt x="57484" y="1054732"/>
                      <a:pt x="108323" y="1103729"/>
                    </a:cubicBezTo>
                    <a:cubicBezTo>
                      <a:pt x="164989" y="1158341"/>
                      <a:pt x="289713" y="1129874"/>
                      <a:pt x="437069" y="1040437"/>
                    </a:cubicBezTo>
                    <a:cubicBezTo>
                      <a:pt x="307239" y="1007168"/>
                      <a:pt x="198946" y="926245"/>
                      <a:pt x="135620" y="818456"/>
                    </a:cubicBezTo>
                    <a:close/>
                    <a:moveTo>
                      <a:pt x="582086" y="345816"/>
                    </a:moveTo>
                    <a:cubicBezTo>
                      <a:pt x="490772" y="345817"/>
                      <a:pt x="434615" y="407693"/>
                      <a:pt x="413811" y="495363"/>
                    </a:cubicBezTo>
                    <a:lnTo>
                      <a:pt x="750361" y="495364"/>
                    </a:lnTo>
                    <a:cubicBezTo>
                      <a:pt x="729557" y="407692"/>
                      <a:pt x="673401" y="345816"/>
                      <a:pt x="582086" y="345816"/>
                    </a:cubicBezTo>
                    <a:close/>
                    <a:moveTo>
                      <a:pt x="954622" y="129"/>
                    </a:moveTo>
                    <a:cubicBezTo>
                      <a:pt x="1007406" y="-1466"/>
                      <a:pt x="1051113" y="11645"/>
                      <a:pt x="1081775" y="41196"/>
                    </a:cubicBezTo>
                    <a:cubicBezTo>
                      <a:pt x="1101805" y="60500"/>
                      <a:pt x="1115030" y="85625"/>
                      <a:pt x="1119349" y="116033"/>
                    </a:cubicBezTo>
                    <a:cubicBezTo>
                      <a:pt x="1112931" y="103633"/>
                      <a:pt x="1104158" y="92219"/>
                      <a:pt x="1093494" y="81508"/>
                    </a:cubicBezTo>
                    <a:cubicBezTo>
                      <a:pt x="1010899" y="-1451"/>
                      <a:pt x="882017" y="28786"/>
                      <a:pt x="737350" y="130602"/>
                    </a:cubicBezTo>
                    <a:cubicBezTo>
                      <a:pt x="943277" y="190863"/>
                      <a:pt x="1091569" y="370605"/>
                      <a:pt x="1091569" y="582598"/>
                    </a:cubicBezTo>
                    <a:lnTo>
                      <a:pt x="1085273" y="640757"/>
                    </a:lnTo>
                    <a:lnTo>
                      <a:pt x="755888" y="640756"/>
                    </a:lnTo>
                    <a:lnTo>
                      <a:pt x="719073" y="640757"/>
                    </a:lnTo>
                    <a:lnTo>
                      <a:pt x="408284" y="640757"/>
                    </a:lnTo>
                    <a:cubicBezTo>
                      <a:pt x="424002" y="743453"/>
                      <a:pt x="484447" y="819382"/>
                      <a:pt x="582086" y="819383"/>
                    </a:cubicBezTo>
                    <a:cubicBezTo>
                      <a:pt x="648673" y="819382"/>
                      <a:pt x="697960" y="784070"/>
                      <a:pt x="725617" y="727992"/>
                    </a:cubicBezTo>
                    <a:lnTo>
                      <a:pt x="1064773" y="727992"/>
                    </a:lnTo>
                    <a:cubicBezTo>
                      <a:pt x="1000780" y="921122"/>
                      <a:pt x="807116" y="1060320"/>
                      <a:pt x="578539" y="1060320"/>
                    </a:cubicBezTo>
                    <a:cubicBezTo>
                      <a:pt x="541437" y="1060319"/>
                      <a:pt x="505255" y="1056652"/>
                      <a:pt x="470646" y="1048435"/>
                    </a:cubicBezTo>
                    <a:cubicBezTo>
                      <a:pt x="288189" y="1159820"/>
                      <a:pt x="124174" y="1191927"/>
                      <a:pt x="45670" y="1116267"/>
                    </a:cubicBezTo>
                    <a:cubicBezTo>
                      <a:pt x="-38972" y="1034693"/>
                      <a:pt x="-2092" y="849162"/>
                      <a:pt x="124297" y="645271"/>
                    </a:cubicBezTo>
                    <a:cubicBezTo>
                      <a:pt x="126384" y="641564"/>
                      <a:pt x="128546" y="637931"/>
                      <a:pt x="130887" y="634433"/>
                    </a:cubicBezTo>
                    <a:cubicBezTo>
                      <a:pt x="140131" y="616742"/>
                      <a:pt x="151256" y="599735"/>
                      <a:pt x="163296" y="582889"/>
                    </a:cubicBezTo>
                    <a:cubicBezTo>
                      <a:pt x="171413" y="570408"/>
                      <a:pt x="179765" y="558285"/>
                      <a:pt x="189707" y="547372"/>
                    </a:cubicBezTo>
                    <a:cubicBezTo>
                      <a:pt x="207410" y="520542"/>
                      <a:pt x="227598" y="494496"/>
                      <a:pt x="249351" y="468810"/>
                    </a:cubicBezTo>
                    <a:cubicBezTo>
                      <a:pt x="261501" y="453873"/>
                      <a:pt x="274484" y="439223"/>
                      <a:pt x="288439" y="424719"/>
                    </a:cubicBezTo>
                    <a:cubicBezTo>
                      <a:pt x="304701" y="403895"/>
                      <a:pt x="322841" y="384213"/>
                      <a:pt x="341644" y="364703"/>
                    </a:cubicBezTo>
                    <a:cubicBezTo>
                      <a:pt x="392793" y="311630"/>
                      <a:pt x="445389" y="263415"/>
                      <a:pt x="498166" y="220924"/>
                    </a:cubicBezTo>
                    <a:cubicBezTo>
                      <a:pt x="310657" y="309270"/>
                      <a:pt x="183697" y="431706"/>
                      <a:pt x="65845" y="579499"/>
                    </a:cubicBezTo>
                    <a:cubicBezTo>
                      <a:pt x="67312" y="317087"/>
                      <a:pt x="296312" y="104878"/>
                      <a:pt x="578538" y="104878"/>
                    </a:cubicBezTo>
                    <a:lnTo>
                      <a:pt x="651994" y="111773"/>
                    </a:lnTo>
                    <a:cubicBezTo>
                      <a:pt x="764896" y="41979"/>
                      <a:pt x="871117" y="2651"/>
                      <a:pt x="954622" y="1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单击此处编辑母版标题样式</a:t>
            </a:r>
            <a:endParaRPr lang="zh-CN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27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27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B8347B17-E679-48AE-A72F-16807C0D096C}" type="slidenum">
              <a:rPr lang="zh-CN" altLang="en-US" smtClean="0"/>
            </a:fld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27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7EECB57E-59B2-437D-B081-31B4F43617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3.xml"/><Relationship Id="rId3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0" Type="http://schemas.openxmlformats.org/officeDocument/2006/relationships/notesSlide" Target="../notesSlides/notesSlide10.xml"/><Relationship Id="rId3" Type="http://schemas.openxmlformats.org/officeDocument/2006/relationships/tags" Target="../tags/tag174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94.xml"/><Relationship Id="rId27" Type="http://schemas.openxmlformats.org/officeDocument/2006/relationships/image" Target="../media/image25.jpe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tags" Target="../tags/tag173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96.xml"/><Relationship Id="rId19" Type="http://schemas.openxmlformats.org/officeDocument/2006/relationships/tags" Target="../tags/tag209.xml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tags" Target="../tags/tag19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11.xml"/><Relationship Id="rId19" Type="http://schemas.openxmlformats.org/officeDocument/2006/relationships/tags" Target="../tags/tag224.xml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6.png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../media/image3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9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14.xml"/><Relationship Id="rId26" Type="http://schemas.openxmlformats.org/officeDocument/2006/relationships/tags" Target="../tags/tag113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91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0" Type="http://schemas.openxmlformats.org/officeDocument/2006/relationships/notesSlide" Target="../notesSlides/notesSlide6.xml"/><Relationship Id="rId2" Type="http://schemas.openxmlformats.org/officeDocument/2006/relationships/tags" Target="../tags/tag116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image" Target="../media/image10.jpe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13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image" Target="../media/image13.png"/><Relationship Id="rId1" Type="http://schemas.openxmlformats.org/officeDocument/2006/relationships/tags" Target="../tags/tag1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52.xml"/><Relationship Id="rId13" Type="http://schemas.openxmlformats.org/officeDocument/2006/relationships/image" Target="../media/image2.png"/><Relationship Id="rId12" Type="http://schemas.openxmlformats.org/officeDocument/2006/relationships/image" Target="../media/image1.sv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tags" Target="../tags/tag1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6" Type="http://schemas.openxmlformats.org/officeDocument/2006/relationships/notesSlide" Target="../notesSlides/notesSlide9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171.xml"/><Relationship Id="rId23" Type="http://schemas.openxmlformats.org/officeDocument/2006/relationships/image" Target="../media/image20.jpe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tags" Target="../tags/tag154.xml"/><Relationship Id="rId19" Type="http://schemas.openxmlformats.org/officeDocument/2006/relationships/image" Target="../media/image16.png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dirty="0" smtClean="0">
                <a:latin typeface="+mj-lt"/>
              </a:rPr>
              <a:t>香橘乳癖宁胶囊II期临床研究</a:t>
            </a:r>
            <a:endParaRPr lang="zh-CN" altLang="en-US" sz="4000" dirty="0" smtClean="0">
              <a:latin typeface="+mj-lt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614757" y="3529329"/>
            <a:ext cx="7071784" cy="179734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sz="4000" dirty="0" smtClean="0">
                <a:solidFill>
                  <a:schemeClr val="bg1"/>
                </a:solidFill>
                <a:latin typeface="+mn-lt"/>
              </a:rPr>
              <a:t>ePData</a:t>
            </a:r>
            <a:r>
              <a:rPr lang="zh-CN" altLang="en-US" sz="4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+mn-lt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+mn-lt"/>
              </a:rPr>
              <a:t>使用手册</a:t>
            </a:r>
            <a:endParaRPr lang="zh-CN" altLang="en-US" sz="4000" dirty="0" smtClean="0">
              <a:solidFill>
                <a:schemeClr val="bg1"/>
              </a:solidFill>
              <a:latin typeface="+mn-lt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sz="4000" dirty="0" smtClean="0">
                <a:solidFill>
                  <a:schemeClr val="bg1"/>
                </a:solidFill>
                <a:latin typeface="+mn-lt"/>
              </a:rPr>
              <a:t>(</a:t>
            </a:r>
            <a:r>
              <a:rPr lang="zh-CN" altLang="en-US" sz="4000" dirty="0" smtClean="0">
                <a:solidFill>
                  <a:schemeClr val="bg1"/>
                </a:solidFill>
                <a:latin typeface="+mn-lt"/>
              </a:rPr>
              <a:t>受试者）</a:t>
            </a:r>
            <a:endParaRPr lang="en-US" altLang="zh-CN" sz="4000" dirty="0" smtClean="0">
              <a:solidFill>
                <a:schemeClr val="bg1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endParaRPr lang="en-US" altLang="zh-CN" sz="4000" dirty="0" smtClean="0">
              <a:solidFill>
                <a:schemeClr val="tx2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endParaRPr lang="en-US" altLang="zh-CN" sz="4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4490" y="854710"/>
            <a:ext cx="1795145" cy="335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10035540" y="5455920"/>
            <a:ext cx="187706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捷信医药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2019-11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6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139190" y="2226310"/>
            <a:ext cx="2834640" cy="381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1139190" y="1786255"/>
            <a:ext cx="1797685" cy="4318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</a:rPr>
              <a:t>提醒时间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文本框 30"/>
          <p:cNvSpPr txBox="1"/>
          <p:nvPr>
            <p:custDataLst>
              <p:tags r:id="rId3"/>
            </p:custDataLst>
          </p:nvPr>
        </p:nvSpPr>
        <p:spPr>
          <a:xfrm>
            <a:off x="1139190" y="2273935"/>
            <a:ext cx="2756535" cy="13519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需要填写当天</a:t>
            </a:r>
            <a:r>
              <a:rPr lang="en-US" altLang="zh-CN" sz="1400" spc="120" dirty="0" smtClean="0"/>
              <a:t>20:00</a:t>
            </a:r>
            <a:endParaRPr lang="en-US" altLang="zh-CN" sz="1400" spc="120" dirty="0" smtClean="0"/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713195" y="194980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1139190" y="4109085"/>
            <a:ext cx="2974340" cy="825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9"/>
          <p:cNvSpPr txBox="1"/>
          <p:nvPr>
            <p:custDataLst>
              <p:tags r:id="rId6"/>
            </p:custDataLst>
          </p:nvPr>
        </p:nvSpPr>
        <p:spPr>
          <a:xfrm>
            <a:off x="1139190" y="3669030"/>
            <a:ext cx="2257425" cy="4318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</a:rPr>
              <a:t>填写日期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文本框 30"/>
          <p:cNvSpPr txBox="1"/>
          <p:nvPr>
            <p:custDataLst>
              <p:tags r:id="rId7"/>
            </p:custDataLst>
          </p:nvPr>
        </p:nvSpPr>
        <p:spPr>
          <a:xfrm>
            <a:off x="953770" y="4287520"/>
            <a:ext cx="3188335" cy="96837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  <a:sym typeface="+mn-ea"/>
              </a:rPr>
              <a:t>导入期、治疗期和随访期</a:t>
            </a:r>
            <a:r>
              <a:rPr lang="zh-CN" altLang="en-US" sz="1400" spc="120" dirty="0" smtClean="0">
                <a:cs typeface="+mj-lt"/>
                <a:sym typeface="+mn-ea"/>
              </a:rPr>
              <a:t>填写</a:t>
            </a:r>
            <a:r>
              <a:rPr lang="zh-CN" altLang="en-US" sz="1400" spc="120" dirty="0" smtClean="0">
                <a:latin typeface="+mj-lt"/>
                <a:cs typeface="+mj-lt"/>
              </a:rPr>
              <a:t>。</a:t>
            </a:r>
            <a:endParaRPr lang="zh-CN" altLang="en-US" sz="1400" spc="120" dirty="0" smtClean="0"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120" dirty="0" smtClean="0">
                <a:solidFill>
                  <a:srgbClr val="FF0000"/>
                </a:solidFill>
                <a:latin typeface="+mj-lt"/>
                <a:cs typeface="+mj-lt"/>
              </a:rPr>
              <a:t>每天</a:t>
            </a:r>
            <a:r>
              <a:rPr lang="zh-CN" altLang="en-US" sz="1400" spc="120" dirty="0" smtClean="0">
                <a:latin typeface="+mj-lt"/>
                <a:cs typeface="+mj-lt"/>
              </a:rPr>
              <a:t>填写</a:t>
            </a:r>
            <a:r>
              <a:rPr lang="zh-CN" altLang="en-US" sz="1600" b="1" spc="120" dirty="0" smtClean="0">
                <a:solidFill>
                  <a:srgbClr val="FF0000"/>
                </a:solidFill>
                <a:latin typeface="+mj-lt"/>
                <a:cs typeface="+mj-lt"/>
              </a:rPr>
              <a:t>一次</a:t>
            </a:r>
            <a:endParaRPr lang="zh-CN" altLang="en-US" sz="1600" b="1" spc="120" dirty="0" smtClean="0">
              <a:solidFill>
                <a:srgbClr val="FF0000"/>
              </a:solidFill>
              <a:latin typeface="+mj-lt"/>
              <a:cs typeface="+mj-lt"/>
            </a:endParaRP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713195" y="383308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</a:t>
            </a:r>
            <a:r>
              <a:rPr lang="en-US" altLang="zh-CN">
                <a:sym typeface="Arial" panose="020B0604020202020204" pitchFamily="34" charset="0"/>
              </a:rPr>
              <a:t>疼痛强度评估</a:t>
            </a:r>
            <a:r>
              <a:rPr dirty="0" smtClean="0"/>
              <a:t>填写</a:t>
            </a:r>
            <a:endParaRPr lang="en-US" altLang="zh-CN" spc="120" dirty="0"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4592955" y="1960245"/>
            <a:ext cx="1711960" cy="34226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</a:rPr>
              <a:t>选择问卷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箭头: 五边形 7"/>
          <p:cNvSpPr/>
          <p:nvPr>
            <p:custDataLst>
              <p:tags r:id="rId11"/>
            </p:custDataLst>
          </p:nvPr>
        </p:nvSpPr>
        <p:spPr>
          <a:xfrm>
            <a:off x="4287520" y="1012825"/>
            <a:ext cx="7834630" cy="846455"/>
          </a:xfrm>
          <a:prstGeom prst="homePlate">
            <a:avLst>
              <a:gd name="adj" fmla="val 29130"/>
            </a:avLst>
          </a:prstGeom>
          <a:solidFill>
            <a:srgbClr val="D9D9D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箭头: 五边形 20"/>
          <p:cNvSpPr/>
          <p:nvPr>
            <p:custDataLst>
              <p:tags r:id="rId12"/>
            </p:custDataLst>
          </p:nvPr>
        </p:nvSpPr>
        <p:spPr>
          <a:xfrm>
            <a:off x="9706531" y="1093450"/>
            <a:ext cx="2305754" cy="677057"/>
          </a:xfrm>
          <a:prstGeom prst="homePlate">
            <a:avLst>
              <a:gd name="adj" fmla="val 28652"/>
            </a:avLst>
          </a:prstGeom>
          <a:solidFill>
            <a:srgbClr val="1F74AD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箭头: 五边形 5"/>
          <p:cNvSpPr/>
          <p:nvPr>
            <p:custDataLst>
              <p:tags r:id="rId13"/>
            </p:custDataLst>
          </p:nvPr>
        </p:nvSpPr>
        <p:spPr>
          <a:xfrm>
            <a:off x="7900809" y="1093450"/>
            <a:ext cx="2223170" cy="677057"/>
          </a:xfrm>
          <a:prstGeom prst="homePlate">
            <a:avLst>
              <a:gd name="adj" fmla="val 28652"/>
            </a:avLst>
          </a:prstGeom>
          <a:solidFill>
            <a:srgbClr val="277FB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箭头: 五边形 4"/>
          <p:cNvSpPr/>
          <p:nvPr>
            <p:custDataLst>
              <p:tags r:id="rId14"/>
            </p:custDataLst>
          </p:nvPr>
        </p:nvSpPr>
        <p:spPr>
          <a:xfrm>
            <a:off x="6101693" y="1093450"/>
            <a:ext cx="2216563" cy="677057"/>
          </a:xfrm>
          <a:prstGeom prst="homePlate">
            <a:avLst>
              <a:gd name="adj" fmla="val 28652"/>
            </a:avLst>
          </a:prstGeom>
          <a:solidFill>
            <a:srgbClr val="3547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箭头: 五边形 1"/>
          <p:cNvSpPr/>
          <p:nvPr>
            <p:custDataLst>
              <p:tags r:id="rId15"/>
            </p:custDataLst>
          </p:nvPr>
        </p:nvSpPr>
        <p:spPr>
          <a:xfrm>
            <a:off x="4378555" y="1093450"/>
            <a:ext cx="2140586" cy="677057"/>
          </a:xfrm>
          <a:prstGeom prst="homePlate">
            <a:avLst>
              <a:gd name="adj" fmla="val 28652"/>
            </a:avLst>
          </a:prstGeom>
          <a:solidFill>
            <a:srgbClr val="29374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6390640" y="1960245"/>
            <a:ext cx="1711960" cy="38354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pc="150" dirty="0" smtClean="0"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endParaRPr lang="zh-CN" altLang="zh-CN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7"/>
            </p:custDataLst>
          </p:nvPr>
        </p:nvSpPr>
        <p:spPr>
          <a:xfrm>
            <a:off x="8175625" y="1960245"/>
            <a:ext cx="1711960" cy="3429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latin typeface="微软雅黑" panose="020B0503020204020204" charset="-122"/>
                <a:ea typeface="微软雅黑" panose="020B0503020204020204" charset="-122"/>
              </a:rPr>
              <a:t>提交发送</a:t>
            </a:r>
            <a:endParaRPr lang="zh-CN" altLang="en-US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10003790" y="1975485"/>
            <a:ext cx="1711960" cy="353060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椭圆 46"/>
          <p:cNvSpPr/>
          <p:nvPr>
            <p:custDataLst>
              <p:tags r:id="rId19"/>
            </p:custDataLst>
          </p:nvPr>
        </p:nvSpPr>
        <p:spPr>
          <a:xfrm>
            <a:off x="747261" y="530867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48" name="文本框 29"/>
          <p:cNvSpPr txBox="1"/>
          <p:nvPr>
            <p:custDataLst>
              <p:tags r:id="rId20"/>
            </p:custDataLst>
          </p:nvPr>
        </p:nvSpPr>
        <p:spPr>
          <a:xfrm>
            <a:off x="1140982" y="5252198"/>
            <a:ext cx="2257425" cy="4318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</a:rPr>
              <a:t>填写时间段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cxnSp>
        <p:nvCxnSpPr>
          <p:cNvPr id="51" name="直接连接符 50"/>
          <p:cNvCxnSpPr/>
          <p:nvPr>
            <p:custDataLst>
              <p:tags r:id="rId21"/>
            </p:custDataLst>
          </p:nvPr>
        </p:nvCxnSpPr>
        <p:spPr>
          <a:xfrm>
            <a:off x="1205527" y="5659980"/>
            <a:ext cx="2974340" cy="825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30"/>
          <p:cNvSpPr txBox="1"/>
          <p:nvPr>
            <p:custDataLst>
              <p:tags r:id="rId22"/>
            </p:custDataLst>
          </p:nvPr>
        </p:nvSpPr>
        <p:spPr>
          <a:xfrm>
            <a:off x="1065679" y="5808007"/>
            <a:ext cx="2755900" cy="98544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400" spc="120" dirty="0" smtClean="0">
                <a:latin typeface="+mj-lt"/>
                <a:cs typeface="+mj-lt"/>
              </a:rPr>
              <a:t>18:00 – 24:00</a:t>
            </a:r>
            <a:endParaRPr lang="en-US" altLang="zh-CN" sz="1400" spc="120" dirty="0" smtClean="0"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endParaRPr lang="en-US" altLang="zh-CN" sz="1400" spc="120" dirty="0" smtClean="0">
              <a:latin typeface="+mj-lt"/>
              <a:cs typeface="+mj-lt"/>
            </a:endParaRPr>
          </a:p>
        </p:txBody>
      </p:sp>
      <p:pic>
        <p:nvPicPr>
          <p:cNvPr id="5124" name="Picture 4" descr="C:\Users\Danielle.He\Desktop\IOS截图\3-1-1疼痛强度评估.png3-1-1疼痛强度评估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299429" y="2659430"/>
            <a:ext cx="1876195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 descr="C:\Users\Danielle.He\Desktop\IOS截图\3-2-2疼痛强度评估发送.png3-2-2疼痛强度评估发送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254998" y="2667174"/>
            <a:ext cx="1889462" cy="336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 descr="C:\Users\Danielle.He\Desktop\IOS截图\3-2-3疼痛强度评估发送完成.png3-2-3疼痛强度评估发送完成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0144760" y="2659380"/>
            <a:ext cx="1867535" cy="332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12"/>
          <p:cNvGrpSpPr/>
          <p:nvPr/>
        </p:nvGrpSpPr>
        <p:grpSpPr>
          <a:xfrm>
            <a:off x="4113530" y="2498090"/>
            <a:ext cx="2053590" cy="3449955"/>
            <a:chOff x="6385" y="3829"/>
            <a:chExt cx="3688" cy="6566"/>
          </a:xfrm>
        </p:grpSpPr>
        <p:pic>
          <p:nvPicPr>
            <p:cNvPr id="3" name="图片 2" descr="2-0日志界面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85" y="3829"/>
              <a:ext cx="3689" cy="656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967" y="6076"/>
              <a:ext cx="2554" cy="8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6-2疼痛强度评估提醒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325" y="2718435"/>
            <a:ext cx="3151505" cy="907415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009015" y="2924810"/>
            <a:ext cx="2834640" cy="381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1009015" y="2500630"/>
            <a:ext cx="1797685" cy="4318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  <a:sym typeface="+mn-ea"/>
              </a:rPr>
              <a:t>填写日期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583020" y="264830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9" name="文本框 30"/>
          <p:cNvSpPr txBox="1"/>
          <p:nvPr>
            <p:custDataLst>
              <p:tags r:id="rId4"/>
            </p:custDataLst>
          </p:nvPr>
        </p:nvSpPr>
        <p:spPr>
          <a:xfrm>
            <a:off x="861060" y="3217545"/>
            <a:ext cx="3188335" cy="96837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  <a:sym typeface="+mn-ea"/>
              </a:rPr>
              <a:t>导入期、治疗期和随访期</a:t>
            </a:r>
            <a:r>
              <a:rPr lang="zh-CN" altLang="en-US" sz="1400" spc="120" dirty="0" smtClean="0">
                <a:cs typeface="+mj-lt"/>
                <a:sym typeface="+mn-ea"/>
              </a:rPr>
              <a:t>填写</a:t>
            </a:r>
            <a:r>
              <a:rPr lang="zh-CN" altLang="en-US" sz="1400" spc="120" dirty="0" smtClean="0">
                <a:latin typeface="+mj-lt"/>
                <a:cs typeface="+mj-lt"/>
              </a:rPr>
              <a:t>。</a:t>
            </a:r>
            <a:endParaRPr lang="zh-CN" altLang="en-US" sz="1400" spc="120" dirty="0" smtClean="0"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出现不适感后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填写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,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每天不限填写次数。</a:t>
            </a: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</a:t>
            </a:r>
            <a:r>
              <a:rPr dirty="0" smtClean="0"/>
              <a:t>不适感记录填写</a:t>
            </a:r>
            <a:endParaRPr lang="en-US" altLang="zh-CN" spc="120" dirty="0"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592955" y="1960245"/>
            <a:ext cx="1711960" cy="34226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</a:rPr>
              <a:t>选择问卷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箭头: 五边形 7"/>
          <p:cNvSpPr/>
          <p:nvPr>
            <p:custDataLst>
              <p:tags r:id="rId7"/>
            </p:custDataLst>
          </p:nvPr>
        </p:nvSpPr>
        <p:spPr>
          <a:xfrm>
            <a:off x="4287520" y="1012825"/>
            <a:ext cx="7834630" cy="846455"/>
          </a:xfrm>
          <a:prstGeom prst="homePlate">
            <a:avLst>
              <a:gd name="adj" fmla="val 29130"/>
            </a:avLst>
          </a:prstGeom>
          <a:solidFill>
            <a:srgbClr val="D9D9D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箭头: 五边形 20"/>
          <p:cNvSpPr/>
          <p:nvPr>
            <p:custDataLst>
              <p:tags r:id="rId8"/>
            </p:custDataLst>
          </p:nvPr>
        </p:nvSpPr>
        <p:spPr>
          <a:xfrm>
            <a:off x="9706531" y="1093450"/>
            <a:ext cx="2305754" cy="677057"/>
          </a:xfrm>
          <a:prstGeom prst="homePlate">
            <a:avLst>
              <a:gd name="adj" fmla="val 28652"/>
            </a:avLst>
          </a:prstGeom>
          <a:solidFill>
            <a:srgbClr val="1F74AD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箭头: 五边形 5"/>
          <p:cNvSpPr/>
          <p:nvPr>
            <p:custDataLst>
              <p:tags r:id="rId9"/>
            </p:custDataLst>
          </p:nvPr>
        </p:nvSpPr>
        <p:spPr>
          <a:xfrm>
            <a:off x="7900809" y="1093450"/>
            <a:ext cx="2223170" cy="677057"/>
          </a:xfrm>
          <a:prstGeom prst="homePlate">
            <a:avLst>
              <a:gd name="adj" fmla="val 28652"/>
            </a:avLst>
          </a:prstGeom>
          <a:solidFill>
            <a:srgbClr val="277FB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箭头: 五边形 4"/>
          <p:cNvSpPr/>
          <p:nvPr>
            <p:custDataLst>
              <p:tags r:id="rId10"/>
            </p:custDataLst>
          </p:nvPr>
        </p:nvSpPr>
        <p:spPr>
          <a:xfrm>
            <a:off x="6101693" y="1093450"/>
            <a:ext cx="2216563" cy="677057"/>
          </a:xfrm>
          <a:prstGeom prst="homePlate">
            <a:avLst>
              <a:gd name="adj" fmla="val 28652"/>
            </a:avLst>
          </a:prstGeom>
          <a:solidFill>
            <a:srgbClr val="3547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箭头: 五边形 1"/>
          <p:cNvSpPr/>
          <p:nvPr>
            <p:custDataLst>
              <p:tags r:id="rId11"/>
            </p:custDataLst>
          </p:nvPr>
        </p:nvSpPr>
        <p:spPr>
          <a:xfrm>
            <a:off x="4378555" y="1093450"/>
            <a:ext cx="2140586" cy="677057"/>
          </a:xfrm>
          <a:prstGeom prst="homePlate">
            <a:avLst>
              <a:gd name="adj" fmla="val 28652"/>
            </a:avLst>
          </a:prstGeom>
          <a:solidFill>
            <a:srgbClr val="29374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6390640" y="1960245"/>
            <a:ext cx="1711960" cy="38354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pc="150" dirty="0" smtClean="0"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endParaRPr lang="zh-CN" altLang="zh-CN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8175625" y="1960245"/>
            <a:ext cx="1711960" cy="3429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latin typeface="微软雅黑" panose="020B0503020204020204" charset="-122"/>
                <a:ea typeface="微软雅黑" panose="020B0503020204020204" charset="-122"/>
              </a:rPr>
              <a:t>提交发送</a:t>
            </a:r>
            <a:endParaRPr lang="zh-CN" altLang="en-US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0003790" y="1975485"/>
            <a:ext cx="1711960" cy="353060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314940" y="2593340"/>
            <a:ext cx="1849755" cy="390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12"/>
          <p:cNvGrpSpPr/>
          <p:nvPr/>
        </p:nvGrpSpPr>
        <p:grpSpPr>
          <a:xfrm>
            <a:off x="3928745" y="2719070"/>
            <a:ext cx="2093595" cy="3731260"/>
            <a:chOff x="6377" y="3938"/>
            <a:chExt cx="3574" cy="6358"/>
          </a:xfrm>
        </p:grpSpPr>
        <p:pic>
          <p:nvPicPr>
            <p:cNvPr id="3" name="图片 2" descr="2-0日志界面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7" y="3938"/>
              <a:ext cx="3574" cy="635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091" y="7430"/>
              <a:ext cx="2307" cy="8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4-1-1不适感记录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22340" y="2648585"/>
            <a:ext cx="2153285" cy="3832225"/>
          </a:xfrm>
          <a:prstGeom prst="rect">
            <a:avLst/>
          </a:prstGeom>
        </p:spPr>
      </p:pic>
      <p:pic>
        <p:nvPicPr>
          <p:cNvPr id="17" name="图片 16" descr="4-2-2不适感记录发送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85150" y="2632075"/>
            <a:ext cx="2171700" cy="386397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009015" y="2924810"/>
            <a:ext cx="2834640" cy="381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1009015" y="2500630"/>
            <a:ext cx="1797685" cy="4318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  <a:sym typeface="+mn-ea"/>
              </a:rPr>
              <a:t>填写日期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583020" y="264830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9" name="文本框 30"/>
          <p:cNvSpPr txBox="1"/>
          <p:nvPr>
            <p:custDataLst>
              <p:tags r:id="rId4"/>
            </p:custDataLst>
          </p:nvPr>
        </p:nvSpPr>
        <p:spPr>
          <a:xfrm>
            <a:off x="861060" y="3217545"/>
            <a:ext cx="3188335" cy="96837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  <a:sym typeface="+mn-ea"/>
              </a:rPr>
              <a:t>导入期、治疗期和随访期</a:t>
            </a:r>
            <a:r>
              <a:rPr lang="zh-CN" altLang="en-US" sz="1400" spc="120" dirty="0" smtClean="0">
                <a:cs typeface="+mj-lt"/>
                <a:sym typeface="+mn-ea"/>
              </a:rPr>
              <a:t>填写</a:t>
            </a:r>
            <a:r>
              <a:rPr lang="zh-CN" altLang="en-US" sz="1400" spc="120" dirty="0" smtClean="0">
                <a:latin typeface="+mj-lt"/>
                <a:cs typeface="+mj-lt"/>
              </a:rPr>
              <a:t>。</a:t>
            </a:r>
            <a:endParaRPr lang="zh-CN" altLang="en-US" sz="1400" spc="120" dirty="0" smtClean="0"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latin typeface="+mj-lt"/>
                <a:cs typeface="+mj-lt"/>
              </a:rPr>
              <a:t>需</a:t>
            </a:r>
            <a:r>
              <a:rPr lang="zh-CN" altLang="en-US" sz="1600" b="1" spc="120" dirty="0" smtClean="0">
                <a:solidFill>
                  <a:srgbClr val="FF0000"/>
                </a:solidFill>
                <a:latin typeface="+mj-lt"/>
                <a:cs typeface="+mj-lt"/>
              </a:rPr>
              <a:t>月经</a:t>
            </a:r>
            <a:r>
              <a:rPr lang="zh-CN" altLang="en-US" sz="1600" b="1" spc="120" dirty="0" smtClean="0">
                <a:solidFill>
                  <a:srgbClr val="FF0000"/>
                </a:solidFill>
                <a:latin typeface="+mj-lt"/>
                <a:cs typeface="+mj-lt"/>
              </a:rPr>
              <a:t>开始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和</a:t>
            </a:r>
            <a:r>
              <a:rPr lang="zh-CN" altLang="en-US" sz="1600" b="1" spc="120" dirty="0" smtClean="0">
                <a:solidFill>
                  <a:srgbClr val="FF0000"/>
                </a:solidFill>
                <a:latin typeface="+mj-lt"/>
                <a:cs typeface="+mj-lt"/>
              </a:rPr>
              <a:t>月经结束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时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填写，其他时间可以返回或填写否。</a:t>
            </a: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月经结束填写时间需大于等于月经开始时间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3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天，例如：月经开始时间为 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1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月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1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日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时，月经结束时间只</a:t>
            </a: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能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1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月</a:t>
            </a:r>
            <a:r>
              <a:rPr lang="en-US" altLang="zh-CN" sz="1400" spc="120" dirty="0" smtClean="0">
                <a:solidFill>
                  <a:schemeClr val="tx1"/>
                </a:solidFill>
                <a:latin typeface="+mj-lt"/>
                <a:cs typeface="+mj-lt"/>
              </a:rPr>
              <a:t>4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日</a:t>
            </a:r>
            <a:r>
              <a:rPr lang="zh-CN" altLang="en-US" sz="1400" spc="120" dirty="0" smtClean="0">
                <a:solidFill>
                  <a:schemeClr val="tx1"/>
                </a:solidFill>
                <a:latin typeface="+mj-lt"/>
                <a:cs typeface="+mj-lt"/>
              </a:rPr>
              <a:t>开始填写。</a:t>
            </a:r>
            <a:endParaRPr lang="zh-CN" altLang="en-US" sz="1400" spc="120" dirty="0" smtClean="0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</a:t>
            </a:r>
            <a:r>
              <a:rPr lang="en-US" altLang="zh-CN">
                <a:sym typeface="Arial" panose="020B0604020202020204" pitchFamily="34" charset="0"/>
              </a:rPr>
              <a:t>月经情况</a:t>
            </a:r>
            <a:r>
              <a:rPr dirty="0" smtClean="0"/>
              <a:t>填写</a:t>
            </a:r>
            <a:endParaRPr lang="en-US" altLang="zh-CN" spc="120" dirty="0"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592955" y="1960245"/>
            <a:ext cx="1711960" cy="34226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</a:rPr>
              <a:t>选择问卷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箭头: 五边形 7"/>
          <p:cNvSpPr/>
          <p:nvPr>
            <p:custDataLst>
              <p:tags r:id="rId7"/>
            </p:custDataLst>
          </p:nvPr>
        </p:nvSpPr>
        <p:spPr>
          <a:xfrm>
            <a:off x="4287520" y="1012825"/>
            <a:ext cx="7834630" cy="846455"/>
          </a:xfrm>
          <a:prstGeom prst="homePlate">
            <a:avLst>
              <a:gd name="adj" fmla="val 29130"/>
            </a:avLst>
          </a:prstGeom>
          <a:solidFill>
            <a:srgbClr val="D9D9D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箭头: 五边形 20"/>
          <p:cNvSpPr/>
          <p:nvPr>
            <p:custDataLst>
              <p:tags r:id="rId8"/>
            </p:custDataLst>
          </p:nvPr>
        </p:nvSpPr>
        <p:spPr>
          <a:xfrm>
            <a:off x="9706531" y="1093450"/>
            <a:ext cx="2305754" cy="677057"/>
          </a:xfrm>
          <a:prstGeom prst="homePlate">
            <a:avLst>
              <a:gd name="adj" fmla="val 28652"/>
            </a:avLst>
          </a:prstGeom>
          <a:solidFill>
            <a:srgbClr val="1F74AD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箭头: 五边形 5"/>
          <p:cNvSpPr/>
          <p:nvPr>
            <p:custDataLst>
              <p:tags r:id="rId9"/>
            </p:custDataLst>
          </p:nvPr>
        </p:nvSpPr>
        <p:spPr>
          <a:xfrm>
            <a:off x="7900809" y="1093450"/>
            <a:ext cx="2223170" cy="677057"/>
          </a:xfrm>
          <a:prstGeom prst="homePlate">
            <a:avLst>
              <a:gd name="adj" fmla="val 28652"/>
            </a:avLst>
          </a:prstGeom>
          <a:solidFill>
            <a:srgbClr val="277FB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箭头: 五边形 4"/>
          <p:cNvSpPr/>
          <p:nvPr>
            <p:custDataLst>
              <p:tags r:id="rId10"/>
            </p:custDataLst>
          </p:nvPr>
        </p:nvSpPr>
        <p:spPr>
          <a:xfrm>
            <a:off x="6101693" y="1093450"/>
            <a:ext cx="2216563" cy="677057"/>
          </a:xfrm>
          <a:prstGeom prst="homePlate">
            <a:avLst>
              <a:gd name="adj" fmla="val 28652"/>
            </a:avLst>
          </a:prstGeom>
          <a:solidFill>
            <a:srgbClr val="3547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箭头: 五边形 1"/>
          <p:cNvSpPr/>
          <p:nvPr>
            <p:custDataLst>
              <p:tags r:id="rId11"/>
            </p:custDataLst>
          </p:nvPr>
        </p:nvSpPr>
        <p:spPr>
          <a:xfrm>
            <a:off x="4378555" y="1093450"/>
            <a:ext cx="2140586" cy="677057"/>
          </a:xfrm>
          <a:prstGeom prst="homePlate">
            <a:avLst>
              <a:gd name="adj" fmla="val 28652"/>
            </a:avLst>
          </a:prstGeom>
          <a:solidFill>
            <a:srgbClr val="29374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STEP1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6390640" y="1960245"/>
            <a:ext cx="1711960" cy="38354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pc="150" dirty="0" smtClean="0"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endParaRPr lang="zh-CN" altLang="zh-CN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8175625" y="1960245"/>
            <a:ext cx="1711960" cy="3429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latin typeface="微软雅黑" panose="020B0503020204020204" charset="-122"/>
                <a:ea typeface="微软雅黑" panose="020B0503020204020204" charset="-122"/>
              </a:rPr>
              <a:t>提交发送</a:t>
            </a:r>
            <a:endParaRPr lang="zh-CN" altLang="en-US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0003790" y="1975485"/>
            <a:ext cx="1711960" cy="353060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252427" y="2431227"/>
            <a:ext cx="1807609" cy="381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组合 14"/>
          <p:cNvGrpSpPr/>
          <p:nvPr/>
        </p:nvGrpSpPr>
        <p:grpSpPr>
          <a:xfrm>
            <a:off x="3875405" y="2566035"/>
            <a:ext cx="2082800" cy="3707765"/>
            <a:chOff x="6127" y="3958"/>
            <a:chExt cx="3482" cy="6198"/>
          </a:xfrm>
        </p:grpSpPr>
        <p:pic>
          <p:nvPicPr>
            <p:cNvPr id="3" name="图片 2" descr="2-0日志界面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7" y="3958"/>
              <a:ext cx="3482" cy="619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129" y="8676"/>
              <a:ext cx="1477" cy="6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5-1-1月经情况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10275" y="2513330"/>
            <a:ext cx="2099945" cy="3737610"/>
          </a:xfrm>
          <a:prstGeom prst="rect">
            <a:avLst/>
          </a:prstGeom>
        </p:spPr>
      </p:pic>
      <p:pic>
        <p:nvPicPr>
          <p:cNvPr id="14" name="图片 13" descr="5-2-2月经情况发送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50225" y="2566035"/>
            <a:ext cx="2070100" cy="368427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r>
              <a:t>！</a:t>
            </a: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447165" y="1968500"/>
            <a:ext cx="231203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944370" y="1313180"/>
            <a:ext cx="1123315" cy="52514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>
                <a:uFillTx/>
                <a:latin typeface="+mj-lt"/>
                <a:ea typeface="+mj-ea"/>
                <a:cs typeface="+mj-cs"/>
              </a:rPr>
              <a:t>目录</a:t>
            </a:r>
            <a:endParaRPr lang="zh-CN" altLang="en-US" sz="2400"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 flipV="1">
            <a:off x="2059186" y="1956546"/>
            <a:ext cx="1088390" cy="120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20134" y="3174888"/>
            <a:ext cx="902072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20">
                <a:sym typeface="+mn-ea"/>
              </a:rPr>
              <a:t>功能简介</a:t>
            </a:r>
            <a:endParaRPr lang="zh-CN" altLang="en-US" sz="2000" spc="12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1993265" y="3061335"/>
            <a:ext cx="1087414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01</a:t>
            </a:r>
            <a:endParaRPr lang="en-US" altLang="zh-CN" sz="2800" dirty="0">
              <a:solidFill>
                <a:schemeClr val="tx1">
                  <a:lumMod val="75000"/>
                  <a:lumOff val="25000"/>
                  <a:alpha val="42000"/>
                </a:schemeClr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3120134" y="4305607"/>
            <a:ext cx="902072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spc="120">
                <a:sym typeface="+mn-ea"/>
              </a:rPr>
              <a:t>APP</a:t>
            </a:r>
            <a:r>
              <a:rPr lang="zh-CN" altLang="en-US" sz="2000" spc="120">
                <a:sym typeface="+mn-ea"/>
              </a:rPr>
              <a:t>流程说明</a:t>
            </a:r>
            <a:endParaRPr lang="zh-CN" altLang="en-US" sz="2000" spc="12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993265" y="4192054"/>
            <a:ext cx="1087414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  <a:alpha val="42000"/>
                  </a:schemeClr>
                </a:solidFill>
              </a:rPr>
              <a:t>02</a:t>
            </a:r>
            <a:endParaRPr lang="en-US" altLang="zh-CN" sz="2800" dirty="0">
              <a:solidFill>
                <a:schemeClr val="tx1">
                  <a:lumMod val="75000"/>
                  <a:lumOff val="25000"/>
                  <a:alpha val="42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-3832860" y="3319780"/>
            <a:ext cx="10852150" cy="592455"/>
          </a:xfrm>
        </p:spPr>
        <p:txBody>
          <a:bodyPr/>
          <a:lstStyle/>
          <a:p>
            <a:r>
              <a:rPr lang="zh-CN" altLang="en-US" sz="3600"/>
              <a:t>功能简介</a:t>
            </a:r>
            <a:endParaRPr lang="zh-CN" altLang="en-US" sz="3600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517450" y="4067175"/>
            <a:ext cx="2637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受试者自诉</a:t>
            </a:r>
            <a:r>
              <a:rPr lang="zh-CN" altLang="en-US" sz="1600" b="1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数据采集工具</a:t>
            </a:r>
            <a:endParaRPr lang="zh-CN" altLang="en-US" sz="1600" b="1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75314" y="177736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en-US" altLang="zh-CN" sz="7200" b="1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图片 3" descr="Acrobat 文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1501775"/>
            <a:ext cx="7139940" cy="505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098925" y="3173730"/>
            <a:ext cx="2235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用药情况</a:t>
            </a:r>
            <a:endParaRPr lang="en-US" altLang="zh-CN" sz="1400" b="1" spc="150" dirty="0" smtClea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spc="15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疼痛强度评估</a:t>
            </a:r>
            <a:endParaRPr lang="en-US" altLang="zh-CN" sz="1400" b="1" spc="150" dirty="0" smtClea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不适感记录</a:t>
            </a:r>
            <a:endParaRPr lang="zh-CN" altLang="en-US" sz="1400" b="1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月经情况</a:t>
            </a:r>
            <a:endParaRPr lang="zh-CN" altLang="en-US" sz="1400" b="1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spc="15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圆角矩形标注 5"/>
          <p:cNvSpPr/>
          <p:nvPr/>
        </p:nvSpPr>
        <p:spPr>
          <a:xfrm rot="16200000">
            <a:off x="4086225" y="2921635"/>
            <a:ext cx="1619885" cy="1799590"/>
          </a:xfrm>
          <a:prstGeom prst="wedgeRoundRectCallou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APP</a:t>
            </a:r>
            <a:r>
              <a:rPr lang="zh-CN" altLang="en-US"/>
              <a:t>流程说明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en-US" altLang="zh-CN" sz="7200" b="1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图片 2" descr="452002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065" y="3121025"/>
            <a:ext cx="914400" cy="91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2365" y="33483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角色</a:t>
            </a:r>
            <a:r>
              <a:rPr lang="zh-CN" altLang="en-US" sz="2400" dirty="0" smtClean="0"/>
              <a:t>：受试者</a:t>
            </a:r>
            <a:endParaRPr lang="zh-CN" altLang="en-US" sz="2400" dirty="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</a:t>
            </a:r>
            <a:r>
              <a:rPr dirty="0" smtClean="0"/>
              <a:t>受试者</a:t>
            </a:r>
            <a:endParaRPr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843776" y="-87905"/>
            <a:ext cx="180000" cy="37941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0170" tIns="46990" rIns="90170" bIns="4699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5" name="菱形 34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671185" y="422275"/>
            <a:ext cx="539750" cy="539750"/>
          </a:xfrm>
          <a:prstGeom prst="diamond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fontScale="87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ysClr val="window" lastClr="FFFFFF"/>
                </a:solidFill>
                <a:sym typeface="Arial" panose="020B0604020202020204" pitchFamily="34" charset="0"/>
              </a:rPr>
              <a:t>01</a:t>
            </a:r>
            <a:endParaRPr lang="zh-CN" altLang="en-US" b="1" dirty="0" err="1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4"/>
            </p:custDataLst>
          </p:nvPr>
        </p:nvSpPr>
        <p:spPr>
          <a:xfrm>
            <a:off x="6122035" y="859155"/>
            <a:ext cx="2967990" cy="326390"/>
          </a:xfrm>
          <a:prstGeom prst="rect">
            <a:avLst/>
          </a:prstGeom>
        </p:spPr>
        <p:txBody>
          <a:bodyPr wrap="square" anchor="t" anchorCtr="0">
            <a:normAutofit fontScale="80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>
                <a:sym typeface="Arial" panose="020B0604020202020204" pitchFamily="34" charset="0"/>
              </a:rPr>
              <a:t> </a:t>
            </a:r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5"/>
            </p:custDataLst>
          </p:nvPr>
        </p:nvSpPr>
        <p:spPr>
          <a:xfrm>
            <a:off x="6122035" y="525780"/>
            <a:ext cx="2967990" cy="333375"/>
          </a:xfrm>
          <a:prstGeom prst="rect">
            <a:avLst/>
          </a:prstGeom>
        </p:spPr>
        <p:txBody>
          <a:bodyPr wrap="square" lIns="136525" tIns="136525" rIns="179705" bIns="0" anchor="b" anchorCtr="0"/>
          <a:lstStyle/>
          <a:p>
            <a:r>
              <a: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下载安装</a:t>
            </a: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菱形 66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663565" y="2571750"/>
            <a:ext cx="539750" cy="539750"/>
          </a:xfrm>
          <a:prstGeom prst="diamond">
            <a:avLst/>
          </a:prstGeom>
          <a:solidFill>
            <a:srgbClr val="00ACE4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fontScale="87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ysClr val="window" lastClr="FFFFFF"/>
                </a:solidFill>
                <a:sym typeface="Arial" panose="020B0604020202020204" pitchFamily="34" charset="0"/>
              </a:rPr>
              <a:t>03</a:t>
            </a:r>
            <a:endParaRPr lang="zh-CN" altLang="en-US" b="1" dirty="0" err="1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6122035" y="3008630"/>
            <a:ext cx="2967990" cy="326390"/>
          </a:xfrm>
          <a:prstGeom prst="rect">
            <a:avLst/>
          </a:prstGeom>
        </p:spPr>
        <p:txBody>
          <a:bodyPr wrap="square" anchor="t" anchorCtr="0">
            <a:normAutofit fontScale="80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>
                <a:sym typeface="Arial" panose="020B0604020202020204" pitchFamily="34" charset="0"/>
              </a:rPr>
              <a:t> </a:t>
            </a:r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69" name="矩形 68"/>
          <p:cNvSpPr/>
          <p:nvPr>
            <p:custDataLst>
              <p:tags r:id="rId8"/>
            </p:custDataLst>
          </p:nvPr>
        </p:nvSpPr>
        <p:spPr>
          <a:xfrm>
            <a:off x="6210935" y="2719070"/>
            <a:ext cx="2967990" cy="333375"/>
          </a:xfrm>
          <a:prstGeom prst="rect">
            <a:avLst/>
          </a:prstGeom>
        </p:spPr>
        <p:txBody>
          <a:bodyPr wrap="square" anchor="b" anchorCtr="0"/>
          <a:lstStyle/>
          <a:p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设置</a:t>
            </a:r>
            <a:r>
              <a:rPr lang="en-US" altLang="zh-CN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PIN</a:t>
            </a: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码</a:t>
            </a:r>
            <a:endParaRPr lang="zh-CN" altLang="en-US" sz="2000" b="1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菱形 7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671185" y="1459865"/>
            <a:ext cx="539750" cy="539750"/>
          </a:xfrm>
          <a:prstGeom prst="diamond">
            <a:avLst/>
          </a:prstGeom>
          <a:solidFill>
            <a:srgbClr val="FD5C0C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fontScale="87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ysClr val="window" lastClr="FFFFFF"/>
                </a:solidFill>
                <a:sym typeface="Arial" panose="020B0604020202020204" pitchFamily="34" charset="0"/>
              </a:rPr>
              <a:t>02</a:t>
            </a:r>
            <a:endParaRPr lang="zh-CN" altLang="en-US" b="1" dirty="0" err="1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>
            <p:custDataLst>
              <p:tags r:id="rId10"/>
            </p:custDataLst>
          </p:nvPr>
        </p:nvSpPr>
        <p:spPr>
          <a:xfrm>
            <a:off x="2701925" y="1896745"/>
            <a:ext cx="2915285" cy="326390"/>
          </a:xfrm>
          <a:prstGeom prst="rect">
            <a:avLst/>
          </a:prstGeom>
        </p:spPr>
        <p:txBody>
          <a:bodyPr wrap="square" anchor="t" anchorCtr="0">
            <a:normAutofit fontScale="80000" lnSpcReduction="20000"/>
          </a:bodyPr>
          <a:lstStyle/>
          <a:p>
            <a:pPr algn="r">
              <a:lnSpc>
                <a:spcPct val="130000"/>
              </a:lnSpc>
            </a:pPr>
            <a:r>
              <a:rPr lang="en-US" altLang="zh-CN">
                <a:sym typeface="Arial" panose="020B0604020202020204" pitchFamily="34" charset="0"/>
              </a:rPr>
              <a:t> </a:t>
            </a:r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73" name="矩形 72"/>
          <p:cNvSpPr/>
          <p:nvPr>
            <p:custDataLst>
              <p:tags r:id="rId11"/>
            </p:custDataLst>
          </p:nvPr>
        </p:nvSpPr>
        <p:spPr>
          <a:xfrm>
            <a:off x="2742565" y="1607185"/>
            <a:ext cx="2874645" cy="33337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algn="r"/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首次登录，修改密码</a:t>
            </a:r>
            <a:endParaRPr lang="zh-CN" altLang="en-US" sz="2000" b="1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 3" descr="mail_24px_554285_easyicon.ne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5196205"/>
            <a:ext cx="360000" cy="360000"/>
          </a:xfrm>
          <a:prstGeom prst="rect">
            <a:avLst/>
          </a:prstGeom>
        </p:spPr>
      </p:pic>
      <p:pic>
        <p:nvPicPr>
          <p:cNvPr id="13" name="图片 12" descr="mobile_48px_562622_easyicon.net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3945" y="5186680"/>
            <a:ext cx="457200" cy="457200"/>
          </a:xfrm>
          <a:prstGeom prst="rect">
            <a:avLst/>
          </a:prstGeom>
        </p:spPr>
      </p:pic>
      <p:sp>
        <p:nvSpPr>
          <p:cNvPr id="29" name="Speech Bubble: Rectangle 7"/>
          <p:cNvSpPr/>
          <p:nvPr>
            <p:custDataLst>
              <p:tags r:id="rId14"/>
            </p:custDataLst>
          </p:nvPr>
        </p:nvSpPr>
        <p:spPr>
          <a:xfrm flipH="1">
            <a:off x="2933700" y="3403600"/>
            <a:ext cx="1875790" cy="575945"/>
          </a:xfrm>
          <a:prstGeom prst="wedgeRectCallout">
            <a:avLst>
              <a:gd name="adj1" fmla="val -47427"/>
              <a:gd name="adj2" fmla="val 90242"/>
            </a:avLst>
          </a:prstGeom>
          <a:gradFill>
            <a:gsLst>
              <a:gs pos="0">
                <a:srgbClr val="1F74AD"/>
              </a:gs>
              <a:gs pos="100000">
                <a:srgbClr val="1F74AD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srgbClr val="92D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用药情况</a:t>
            </a:r>
            <a:endParaRPr kumimoji="0" lang="zh-CN" alt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Text Placeholder 2"/>
          <p:cNvSpPr txBox="1"/>
          <p:nvPr>
            <p:custDataLst>
              <p:tags r:id="rId15"/>
            </p:custDataLst>
          </p:nvPr>
        </p:nvSpPr>
        <p:spPr>
          <a:xfrm>
            <a:off x="-190500" y="1974850"/>
            <a:ext cx="1443355" cy="363220"/>
          </a:xfrm>
          <a:prstGeom prst="rect">
            <a:avLst/>
          </a:prstGeom>
        </p:spPr>
        <p:txBody>
          <a:bodyPr tIns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r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ct val="100000"/>
              <a:defRPr/>
            </a:pPr>
            <a:r>
              <a:rPr lang="en-US" altLang="zh-CN" sz="1200" b="0" dirty="0">
                <a:solidFill>
                  <a:schemeClr val="bg1"/>
                </a:solidFill>
                <a:sym typeface="Calibri" panose="020F0502020204030204" charset="0"/>
              </a:rPr>
              <a:t> </a:t>
            </a:r>
            <a:endParaRPr lang="en-US" altLang="zh-CN" sz="1200" b="0" dirty="0">
              <a:solidFill>
                <a:schemeClr val="bg1"/>
              </a:solidFill>
              <a:sym typeface="Calibri" panose="020F0502020204030204" charset="0"/>
            </a:endParaRPr>
          </a:p>
        </p:txBody>
      </p:sp>
      <p:sp>
        <p:nvSpPr>
          <p:cNvPr id="3" name="Speech Bubble: Rectangle 7"/>
          <p:cNvSpPr/>
          <p:nvPr>
            <p:custDataLst>
              <p:tags r:id="rId16"/>
            </p:custDataLst>
          </p:nvPr>
        </p:nvSpPr>
        <p:spPr>
          <a:xfrm flipH="1">
            <a:off x="7534275" y="3867150"/>
            <a:ext cx="1875790" cy="575945"/>
          </a:xfrm>
          <a:prstGeom prst="wedgeRectCallout">
            <a:avLst>
              <a:gd name="adj1" fmla="val 49526"/>
              <a:gd name="adj2" fmla="val 99944"/>
            </a:avLst>
          </a:prstGeom>
          <a:gradFill>
            <a:gsLst>
              <a:gs pos="0">
                <a:srgbClr val="3498DB"/>
              </a:gs>
              <a:gs pos="100000">
                <a:srgbClr val="3498DB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疼痛强度评估</a:t>
            </a:r>
            <a:endParaRPr kumimoji="0" lang="zh-CN" alt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781040" y="5280660"/>
            <a:ext cx="443865" cy="18542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9"/>
          <p:cNvSpPr/>
          <p:nvPr>
            <p:custDataLst>
              <p:tags r:id="rId17"/>
            </p:custDataLst>
          </p:nvPr>
        </p:nvSpPr>
        <p:spPr bwMode="auto">
          <a:xfrm>
            <a:off x="4263037" y="4720646"/>
            <a:ext cx="1437378" cy="2093023"/>
          </a:xfrm>
          <a:custGeom>
            <a:avLst/>
            <a:gdLst>
              <a:gd name="T0" fmla="*/ 84 w 125"/>
              <a:gd name="T1" fmla="*/ 42 h 182"/>
              <a:gd name="T2" fmla="*/ 42 w 125"/>
              <a:gd name="T3" fmla="*/ 0 h 182"/>
              <a:gd name="T4" fmla="*/ 0 w 125"/>
              <a:gd name="T5" fmla="*/ 42 h 182"/>
              <a:gd name="T6" fmla="*/ 116 w 125"/>
              <a:gd name="T7" fmla="*/ 182 h 182"/>
              <a:gd name="T8" fmla="*/ 95 w 125"/>
              <a:gd name="T9" fmla="*/ 142 h 182"/>
              <a:gd name="T10" fmla="*/ 125 w 125"/>
              <a:gd name="T11" fmla="*/ 97 h 182"/>
              <a:gd name="T12" fmla="*/ 84 w 125"/>
              <a:gd name="T13" fmla="*/ 4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111"/>
                  <a:pt x="50" y="169"/>
                  <a:pt x="116" y="182"/>
                </a:cubicBezTo>
                <a:cubicBezTo>
                  <a:pt x="103" y="173"/>
                  <a:pt x="95" y="158"/>
                  <a:pt x="95" y="142"/>
                </a:cubicBezTo>
                <a:cubicBezTo>
                  <a:pt x="95" y="122"/>
                  <a:pt x="107" y="104"/>
                  <a:pt x="125" y="97"/>
                </a:cubicBezTo>
                <a:cubicBezTo>
                  <a:pt x="102" y="90"/>
                  <a:pt x="84" y="68"/>
                  <a:pt x="84" y="42"/>
                </a:cubicBezTo>
                <a:close/>
              </a:path>
            </a:pathLst>
          </a:custGeom>
          <a:solidFill>
            <a:srgbClr val="69A35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Freeform 10"/>
          <p:cNvSpPr/>
          <p:nvPr>
            <p:custDataLst>
              <p:tags r:id="rId18"/>
            </p:custDataLst>
          </p:nvPr>
        </p:nvSpPr>
        <p:spPr bwMode="auto">
          <a:xfrm>
            <a:off x="4297316" y="3604343"/>
            <a:ext cx="2076212" cy="1428971"/>
          </a:xfrm>
          <a:custGeom>
            <a:avLst/>
            <a:gdLst>
              <a:gd name="T0" fmla="*/ 139 w 181"/>
              <a:gd name="T1" fmla="*/ 84 h 125"/>
              <a:gd name="T2" fmla="*/ 181 w 181"/>
              <a:gd name="T3" fmla="*/ 42 h 125"/>
              <a:gd name="T4" fmla="*/ 139 w 181"/>
              <a:gd name="T5" fmla="*/ 0 h 125"/>
              <a:gd name="T6" fmla="*/ 0 w 181"/>
              <a:gd name="T7" fmla="*/ 115 h 125"/>
              <a:gd name="T8" fmla="*/ 39 w 181"/>
              <a:gd name="T9" fmla="*/ 94 h 125"/>
              <a:gd name="T10" fmla="*/ 84 w 181"/>
              <a:gd name="T11" fmla="*/ 125 h 125"/>
              <a:gd name="T12" fmla="*/ 139 w 181"/>
              <a:gd name="T13" fmla="*/ 8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25">
                <a:moveTo>
                  <a:pt x="139" y="84"/>
                </a:moveTo>
                <a:cubicBezTo>
                  <a:pt x="162" y="84"/>
                  <a:pt x="181" y="65"/>
                  <a:pt x="181" y="42"/>
                </a:cubicBezTo>
                <a:cubicBezTo>
                  <a:pt x="181" y="19"/>
                  <a:pt x="162" y="0"/>
                  <a:pt x="139" y="0"/>
                </a:cubicBezTo>
                <a:cubicBezTo>
                  <a:pt x="70" y="0"/>
                  <a:pt x="12" y="50"/>
                  <a:pt x="0" y="115"/>
                </a:cubicBezTo>
                <a:cubicBezTo>
                  <a:pt x="8" y="103"/>
                  <a:pt x="23" y="94"/>
                  <a:pt x="39" y="94"/>
                </a:cubicBezTo>
                <a:cubicBezTo>
                  <a:pt x="60" y="94"/>
                  <a:pt x="77" y="107"/>
                  <a:pt x="84" y="125"/>
                </a:cubicBezTo>
                <a:cubicBezTo>
                  <a:pt x="91" y="101"/>
                  <a:pt x="113" y="84"/>
                  <a:pt x="139" y="84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11"/>
          <p:cNvSpPr/>
          <p:nvPr>
            <p:custDataLst>
              <p:tags r:id="rId19"/>
            </p:custDataLst>
          </p:nvPr>
        </p:nvSpPr>
        <p:spPr bwMode="auto">
          <a:xfrm>
            <a:off x="6087073" y="3594282"/>
            <a:ext cx="1437378" cy="2093023"/>
          </a:xfrm>
          <a:custGeom>
            <a:avLst/>
            <a:gdLst>
              <a:gd name="T0" fmla="*/ 41 w 125"/>
              <a:gd name="T1" fmla="*/ 140 h 182"/>
              <a:gd name="T2" fmla="*/ 83 w 125"/>
              <a:gd name="T3" fmla="*/ 182 h 182"/>
              <a:gd name="T4" fmla="*/ 125 w 125"/>
              <a:gd name="T5" fmla="*/ 140 h 182"/>
              <a:gd name="T6" fmla="*/ 10 w 125"/>
              <a:gd name="T7" fmla="*/ 0 h 182"/>
              <a:gd name="T8" fmla="*/ 31 w 125"/>
              <a:gd name="T9" fmla="*/ 40 h 182"/>
              <a:gd name="T10" fmla="*/ 0 w 125"/>
              <a:gd name="T11" fmla="*/ 84 h 182"/>
              <a:gd name="T12" fmla="*/ 41 w 125"/>
              <a:gd name="T13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41" y="140"/>
                </a:moveTo>
                <a:cubicBezTo>
                  <a:pt x="41" y="163"/>
                  <a:pt x="60" y="182"/>
                  <a:pt x="83" y="182"/>
                </a:cubicBezTo>
                <a:cubicBezTo>
                  <a:pt x="106" y="182"/>
                  <a:pt x="125" y="163"/>
                  <a:pt x="125" y="140"/>
                </a:cubicBezTo>
                <a:cubicBezTo>
                  <a:pt x="125" y="71"/>
                  <a:pt x="75" y="13"/>
                  <a:pt x="10" y="0"/>
                </a:cubicBezTo>
                <a:cubicBezTo>
                  <a:pt x="22" y="9"/>
                  <a:pt x="31" y="23"/>
                  <a:pt x="31" y="40"/>
                </a:cubicBezTo>
                <a:cubicBezTo>
                  <a:pt x="31" y="60"/>
                  <a:pt x="18" y="78"/>
                  <a:pt x="0" y="84"/>
                </a:cubicBezTo>
                <a:cubicBezTo>
                  <a:pt x="24" y="92"/>
                  <a:pt x="41" y="114"/>
                  <a:pt x="41" y="14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Freeform 13"/>
          <p:cNvSpPr/>
          <p:nvPr>
            <p:custDataLst>
              <p:tags r:id="rId20"/>
            </p:custDataLst>
          </p:nvPr>
        </p:nvSpPr>
        <p:spPr bwMode="auto">
          <a:xfrm>
            <a:off x="5414615" y="5401511"/>
            <a:ext cx="2084616" cy="1428971"/>
          </a:xfrm>
          <a:custGeom>
            <a:avLst/>
            <a:gdLst>
              <a:gd name="T0" fmla="*/ 42 w 182"/>
              <a:gd name="T1" fmla="*/ 41 h 125"/>
              <a:gd name="T2" fmla="*/ 0 w 182"/>
              <a:gd name="T3" fmla="*/ 83 h 125"/>
              <a:gd name="T4" fmla="*/ 42 w 182"/>
              <a:gd name="T5" fmla="*/ 125 h 125"/>
              <a:gd name="T6" fmla="*/ 182 w 182"/>
              <a:gd name="T7" fmla="*/ 9 h 125"/>
              <a:gd name="T8" fmla="*/ 142 w 182"/>
              <a:gd name="T9" fmla="*/ 31 h 125"/>
              <a:gd name="T10" fmla="*/ 98 w 182"/>
              <a:gd name="T11" fmla="*/ 0 h 125"/>
              <a:gd name="T12" fmla="*/ 42 w 182"/>
              <a:gd name="T13" fmla="*/ 4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25">
                <a:moveTo>
                  <a:pt x="42" y="41"/>
                </a:moveTo>
                <a:cubicBezTo>
                  <a:pt x="19" y="41"/>
                  <a:pt x="0" y="60"/>
                  <a:pt x="0" y="83"/>
                </a:cubicBezTo>
                <a:cubicBezTo>
                  <a:pt x="0" y="106"/>
                  <a:pt x="19" y="125"/>
                  <a:pt x="42" y="125"/>
                </a:cubicBezTo>
                <a:cubicBezTo>
                  <a:pt x="112" y="125"/>
                  <a:pt x="169" y="75"/>
                  <a:pt x="182" y="9"/>
                </a:cubicBezTo>
                <a:cubicBezTo>
                  <a:pt x="173" y="22"/>
                  <a:pt x="159" y="31"/>
                  <a:pt x="142" y="31"/>
                </a:cubicBezTo>
                <a:cubicBezTo>
                  <a:pt x="122" y="31"/>
                  <a:pt x="104" y="18"/>
                  <a:pt x="98" y="0"/>
                </a:cubicBezTo>
                <a:cubicBezTo>
                  <a:pt x="90" y="23"/>
                  <a:pt x="68" y="41"/>
                  <a:pt x="42" y="41"/>
                </a:cubicBez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>
            <p:custDataLst>
              <p:tags r:id="rId21"/>
            </p:custDataLst>
          </p:nvPr>
        </p:nvGrpSpPr>
        <p:grpSpPr>
          <a:xfrm>
            <a:off x="5788450" y="7304740"/>
            <a:ext cx="164266" cy="37185"/>
            <a:chOff x="8106953" y="5518095"/>
            <a:chExt cx="207784" cy="47036"/>
          </a:xfrm>
          <a:solidFill>
            <a:sysClr val="window" lastClr="FFFFFF">
              <a:lumMod val="75000"/>
            </a:sysClr>
          </a:solidFill>
        </p:grpSpPr>
        <p:sp>
          <p:nvSpPr>
            <p:cNvPr id="38" name="椭圆 37"/>
            <p:cNvSpPr/>
            <p:nvPr>
              <p:custDataLst>
                <p:tags r:id="rId22"/>
              </p:custDataLst>
            </p:nvPr>
          </p:nvSpPr>
          <p:spPr>
            <a:xfrm>
              <a:off x="8267701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椭圆 38"/>
            <p:cNvSpPr/>
            <p:nvPr>
              <p:custDataLst>
                <p:tags r:id="rId23"/>
              </p:custDataLst>
            </p:nvPr>
          </p:nvSpPr>
          <p:spPr>
            <a:xfrm>
              <a:off x="8187327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24"/>
              </p:custDataLst>
            </p:nvPr>
          </p:nvSpPr>
          <p:spPr>
            <a:xfrm>
              <a:off x="8106953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Speech Bubble: Rectangle 7"/>
          <p:cNvSpPr/>
          <p:nvPr>
            <p:custDataLst>
              <p:tags r:id="rId25"/>
            </p:custDataLst>
          </p:nvPr>
        </p:nvSpPr>
        <p:spPr>
          <a:xfrm flipH="1" flipV="1">
            <a:off x="2299970" y="5934075"/>
            <a:ext cx="1972310" cy="561340"/>
          </a:xfrm>
          <a:prstGeom prst="wedgeRectCallout">
            <a:avLst>
              <a:gd name="adj1" fmla="val -47427"/>
              <a:gd name="adj2" fmla="val 9024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srgbClr val="92D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713990" y="603059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endParaRPr lang="zh-CN" altLang="en-US" dirty="0" smtClea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Speech Bubble: Rectangle 7"/>
          <p:cNvSpPr/>
          <p:nvPr>
            <p:custDataLst>
              <p:tags r:id="rId26"/>
            </p:custDataLst>
          </p:nvPr>
        </p:nvSpPr>
        <p:spPr>
          <a:xfrm flipH="1" flipV="1">
            <a:off x="7472045" y="6136005"/>
            <a:ext cx="1706880" cy="516255"/>
          </a:xfrm>
          <a:prstGeom prst="wedgeRectCallout">
            <a:avLst>
              <a:gd name="adj1" fmla="val 49526"/>
              <a:gd name="adj2" fmla="val 99944"/>
            </a:avLst>
          </a:prstGeom>
          <a:gradFill>
            <a:gsLst>
              <a:gs pos="0">
                <a:srgbClr val="1AA3AA"/>
              </a:gs>
              <a:gs pos="100000">
                <a:srgbClr val="1AA3AA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733665" y="623443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不适感记录</a:t>
            </a:r>
            <a:endParaRPr lang="zh-CN" altLang="en-US"/>
          </a:p>
        </p:txBody>
      </p:sp>
    </p:spTree>
    <p:custDataLst>
      <p:tags r:id="rId2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139279" y="2226030"/>
            <a:ext cx="446400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1139281" y="1758017"/>
            <a:ext cx="4464000" cy="432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>
                <a:latin typeface="+mj-lt"/>
                <a:ea typeface="+mj-ea"/>
                <a:cs typeface="+mj-cs"/>
              </a:rPr>
              <a:t>扫码下载</a:t>
            </a:r>
            <a:endParaRPr lang="zh-CN" altLang="en-US" sz="2000" spc="120">
              <a:latin typeface="+mj-lt"/>
              <a:ea typeface="+mj-ea"/>
              <a:cs typeface="+mj-cs"/>
            </a:endParaRPr>
          </a:p>
        </p:txBody>
      </p:sp>
      <p:sp>
        <p:nvSpPr>
          <p:cNvPr id="25" name="文本框 30"/>
          <p:cNvSpPr txBox="1"/>
          <p:nvPr>
            <p:custDataLst>
              <p:tags r:id="rId3"/>
            </p:custDataLst>
          </p:nvPr>
        </p:nvSpPr>
        <p:spPr>
          <a:xfrm>
            <a:off x="1139281" y="2273655"/>
            <a:ext cx="4464000" cy="8972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/>
              <a:t>根据项目</a:t>
            </a:r>
            <a:r>
              <a:rPr lang="en-US" altLang="zh-CN" sz="1400" spc="120"/>
              <a:t>APP</a:t>
            </a:r>
            <a:r>
              <a:rPr lang="zh-CN" altLang="en-US" sz="1400" spc="120"/>
              <a:t>下载二维码，用手机扫码</a:t>
            </a:r>
            <a:r>
              <a:rPr sz="1400" spc="120"/>
              <a:t>跳转到下载页面，点击下载按钮，跳出安装确认弹窗，点击安装即可</a:t>
            </a:r>
            <a:endParaRPr sz="1400" spc="120"/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713195" y="194980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1139279" y="3926428"/>
            <a:ext cx="446400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9"/>
          <p:cNvSpPr txBox="1"/>
          <p:nvPr>
            <p:custDataLst>
              <p:tags r:id="rId6"/>
            </p:custDataLst>
          </p:nvPr>
        </p:nvSpPr>
        <p:spPr>
          <a:xfrm>
            <a:off x="1139281" y="3417775"/>
            <a:ext cx="4464000" cy="432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spc="120">
                <a:latin typeface="+mj-lt"/>
                <a:ea typeface="+mj-ea"/>
                <a:cs typeface="+mj-cs"/>
              </a:rPr>
              <a:t>APP</a:t>
            </a:r>
            <a:r>
              <a:rPr lang="zh-CN" altLang="en-US" sz="2000" spc="120">
                <a:latin typeface="+mj-lt"/>
                <a:ea typeface="+mj-ea"/>
                <a:cs typeface="+mj-cs"/>
              </a:rPr>
              <a:t>授信（</a:t>
            </a:r>
            <a:r>
              <a:rPr lang="en-US" altLang="zh-CN" sz="2000" spc="120">
                <a:latin typeface="+mj-lt"/>
                <a:ea typeface="+mj-ea"/>
                <a:cs typeface="+mj-cs"/>
                <a:sym typeface="+mn-ea"/>
              </a:rPr>
              <a:t>IOS</a:t>
            </a:r>
            <a:r>
              <a:rPr lang="zh-CN" altLang="en-US" sz="2000" spc="120">
                <a:latin typeface="+mj-lt"/>
                <a:ea typeface="+mj-ea"/>
                <a:cs typeface="+mj-cs"/>
              </a:rPr>
              <a:t>）</a:t>
            </a:r>
            <a:endParaRPr lang="zh-CN" altLang="en-US" sz="2000" spc="120">
              <a:latin typeface="+mj-lt"/>
              <a:ea typeface="+mj-ea"/>
              <a:cs typeface="+mj-cs"/>
            </a:endParaRPr>
          </a:p>
        </p:txBody>
      </p:sp>
      <p:sp>
        <p:nvSpPr>
          <p:cNvPr id="29" name="文本框 30"/>
          <p:cNvSpPr txBox="1"/>
          <p:nvPr>
            <p:custDataLst>
              <p:tags r:id="rId7"/>
            </p:custDataLst>
          </p:nvPr>
        </p:nvSpPr>
        <p:spPr>
          <a:xfrm>
            <a:off x="1139190" y="4156710"/>
            <a:ext cx="4464050" cy="13341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>
                <a:latin typeface="+mj-lt"/>
                <a:cs typeface="+mj-lt"/>
              </a:rPr>
              <a:t>进入手机设置里面的通用界面，点击设备管理，选择企业级应用“Shanghai Jsure Health Co.,Ltd.,”点击信任并确认，即可完成授信（ios系统</a:t>
            </a:r>
            <a:r>
              <a:rPr lang="zh-CN" altLang="en-US" sz="1400" spc="120" dirty="0" smtClean="0">
                <a:latin typeface="+mj-lt"/>
                <a:cs typeface="+mj-lt"/>
              </a:rPr>
              <a:t>），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</a:rPr>
              <a:t>安卓手机无需此操作</a:t>
            </a:r>
            <a:endParaRPr lang="zh-CN" altLang="en-US" sz="1400" spc="120" dirty="0">
              <a:latin typeface="+mj-lt"/>
              <a:cs typeface="+mj-lt"/>
            </a:endParaRP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713195" y="357019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/>
              <a:t>APP—</a:t>
            </a:r>
            <a:r>
              <a:rPr altLang="zh-CN"/>
              <a:t>下载</a:t>
            </a:r>
            <a:r>
              <a:t>安装</a:t>
            </a:r>
          </a:p>
        </p:txBody>
      </p:sp>
      <p:pic>
        <p:nvPicPr>
          <p:cNvPr id="4" name="图片 4" descr="/Users/shirley098/WORKSPACE/production-portal/img/appcredit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6795" y="3367405"/>
            <a:ext cx="4116070" cy="343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C:\Users\Danielle.He\Desktop\二维码\正式.png正式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84337" y="423743"/>
            <a:ext cx="2500330" cy="240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560502" y="407614"/>
            <a:ext cx="752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C:\Users\Danielle.He\Desktop\微信图片_20191120113948.jpg微信图片_2019112011394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660130" y="121920"/>
            <a:ext cx="1824990" cy="3245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椭圆 2"/>
          <p:cNvSpPr/>
          <p:nvPr>
            <p:custDataLst>
              <p:tags r:id="rId14"/>
            </p:custDataLst>
          </p:nvPr>
        </p:nvSpPr>
        <p:spPr>
          <a:xfrm>
            <a:off x="725895" y="572792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5" name="文本框 29"/>
          <p:cNvSpPr txBox="1"/>
          <p:nvPr>
            <p:custDataLst>
              <p:tags r:id="rId15"/>
            </p:custDataLst>
          </p:nvPr>
        </p:nvSpPr>
        <p:spPr>
          <a:xfrm>
            <a:off x="1219291" y="5502480"/>
            <a:ext cx="4464000" cy="432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>
                <a:latin typeface="+mj-lt"/>
                <a:ea typeface="+mj-ea"/>
                <a:cs typeface="+mj-cs"/>
              </a:rPr>
              <a:t>使用环境</a:t>
            </a:r>
            <a:endParaRPr lang="zh-CN" altLang="en-US" sz="2000" spc="120">
              <a:latin typeface="+mj-lt"/>
              <a:ea typeface="+mj-ea"/>
              <a:cs typeface="+mj-cs"/>
            </a:endParaRPr>
          </a:p>
        </p:txBody>
      </p:sp>
      <p:cxnSp>
        <p:nvCxnSpPr>
          <p:cNvPr id="6" name="直接连接符 5"/>
          <p:cNvCxnSpPr/>
          <p:nvPr>
            <p:custDataLst>
              <p:tags r:id="rId16"/>
            </p:custDataLst>
          </p:nvPr>
        </p:nvCxnSpPr>
        <p:spPr>
          <a:xfrm>
            <a:off x="1245324" y="6009360"/>
            <a:ext cx="446400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0"/>
          <p:cNvSpPr txBox="1"/>
          <p:nvPr>
            <p:custDataLst>
              <p:tags r:id="rId17"/>
            </p:custDataLst>
          </p:nvPr>
        </p:nvSpPr>
        <p:spPr>
          <a:xfrm>
            <a:off x="1266190" y="6112510"/>
            <a:ext cx="4464050" cy="13341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>
                <a:cs typeface="+mj-lt"/>
              </a:rPr>
              <a:t>安卓手机：安卓系统</a:t>
            </a:r>
            <a:r>
              <a:rPr lang="zh-CN" altLang="en-US" sz="1400" b="1" spc="120" dirty="0">
                <a:solidFill>
                  <a:srgbClr val="FF0000"/>
                </a:solidFill>
                <a:cs typeface="+mj-lt"/>
              </a:rPr>
              <a:t>5.0以上</a:t>
            </a:r>
            <a:r>
              <a:rPr lang="zh-CN" altLang="en-US" sz="1400" spc="120" dirty="0">
                <a:cs typeface="+mj-lt"/>
              </a:rPr>
              <a:t>；苹果手机：IOS系统</a:t>
            </a:r>
            <a:r>
              <a:rPr lang="zh-CN" altLang="en-US" sz="1400" b="1" spc="120" dirty="0">
                <a:solidFill>
                  <a:srgbClr val="FF0000"/>
                </a:solidFill>
                <a:cs typeface="+mj-lt"/>
              </a:rPr>
              <a:t>10.0以上</a:t>
            </a:r>
            <a:endParaRPr lang="zh-CN" altLang="en-US" sz="1400" b="1" spc="120" dirty="0">
              <a:solidFill>
                <a:srgbClr val="FF0000"/>
              </a:solidFill>
              <a:cs typeface="+mj-lt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/>
              <a:t>APP—</a:t>
            </a:r>
            <a:r>
              <a:t>登录</a:t>
            </a: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224155" y="2330450"/>
            <a:ext cx="2880360" cy="3384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50">
                <a:latin typeface="微软雅黑" panose="020B0503020204020204" charset="-122"/>
                <a:ea typeface="微软雅黑" panose="020B0503020204020204" charset="-122"/>
              </a:rPr>
              <a:t>首次登录</a:t>
            </a:r>
            <a:endParaRPr lang="zh-CN" altLang="en-US" sz="2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7937655" y="2465321"/>
            <a:ext cx="0" cy="216000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>
            <a:off x="2795069" y="2465321"/>
            <a:ext cx="0" cy="216000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5080635" y="2294255"/>
            <a:ext cx="2880360" cy="37020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2000" spc="150">
                <a:latin typeface="微软雅黑" panose="020B0503020204020204" charset="-122"/>
                <a:ea typeface="微软雅黑" panose="020B0503020204020204" charset="-122"/>
              </a:rPr>
              <a:t>知情同意</a:t>
            </a:r>
            <a:endParaRPr lang="zh-CN" sz="2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8117840" y="2330450"/>
            <a:ext cx="2880360" cy="43370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spc="150">
                <a:latin typeface="微软雅黑" panose="020B0503020204020204" charset="-122"/>
                <a:ea typeface="微软雅黑" panose="020B0503020204020204" charset="-122"/>
              </a:rPr>
              <a:t>PIN</a:t>
            </a:r>
            <a:r>
              <a:rPr lang="zh-CN" altLang="en-US" sz="2000" spc="15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zh-CN" altLang="en-US" sz="2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33" y="2775249"/>
            <a:ext cx="2559685" cy="3502025"/>
          </a:xfrm>
          <a:prstGeom prst="rect">
            <a:avLst/>
          </a:prstGeom>
        </p:spPr>
      </p:pic>
      <p:pic>
        <p:nvPicPr>
          <p:cNvPr id="13" name="图片 12" descr="C:\Users\Danielle.He\Desktop\天士力\ios截图\1-4用户信息及因此保护政策.jpg1-4用户信息及因此保护政策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48020" y="2774950"/>
            <a:ext cx="1780540" cy="385508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708" y="2909458"/>
            <a:ext cx="1989783" cy="372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6" descr="C:\Users\jsure\Desktop\项目\HEC\ePData培训文档\微信图片_201811081112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9425" y="2865755"/>
            <a:ext cx="2116455" cy="376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2691765" y="2288540"/>
            <a:ext cx="2880360" cy="3384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spc="150">
                <a:latin typeface="微软雅黑" panose="020B0503020204020204" charset="-122"/>
                <a:ea typeface="微软雅黑" panose="020B0503020204020204" charset="-122"/>
              </a:rPr>
              <a:t>密码重置</a:t>
            </a:r>
            <a:endParaRPr lang="zh-CN" altLang="en-US" sz="2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12"/>
            </p:custDataLst>
          </p:nvPr>
        </p:nvCxnSpPr>
        <p:spPr>
          <a:xfrm>
            <a:off x="5407459" y="2435476"/>
            <a:ext cx="0" cy="216000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18" name="组合 17"/>
          <p:cNvGrpSpPr/>
          <p:nvPr/>
        </p:nvGrpSpPr>
        <p:grpSpPr>
          <a:xfrm>
            <a:off x="212090" y="1157605"/>
            <a:ext cx="11048288" cy="929983"/>
            <a:chOff x="6752" y="1595"/>
            <a:chExt cx="12790" cy="1426"/>
          </a:xfrm>
        </p:grpSpPr>
        <p:sp>
          <p:nvSpPr>
            <p:cNvPr id="10" name="箭头: 五边形 7"/>
            <p:cNvSpPr/>
            <p:nvPr>
              <p:custDataLst>
                <p:tags r:id="rId13"/>
              </p:custDataLst>
            </p:nvPr>
          </p:nvSpPr>
          <p:spPr>
            <a:xfrm>
              <a:off x="6752" y="1595"/>
              <a:ext cx="12790" cy="1426"/>
            </a:xfrm>
            <a:prstGeom prst="homePlate">
              <a:avLst>
                <a:gd name="adj" fmla="val 2913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箭头: 五边形 20"/>
            <p:cNvSpPr/>
            <p:nvPr>
              <p:custDataLst>
                <p:tags r:id="rId14"/>
              </p:custDataLst>
            </p:nvPr>
          </p:nvSpPr>
          <p:spPr>
            <a:xfrm>
              <a:off x="15286" y="1722"/>
              <a:ext cx="3825" cy="1066"/>
            </a:xfrm>
            <a:prstGeom prst="homePlate">
              <a:avLst>
                <a:gd name="adj" fmla="val 28652"/>
              </a:avLst>
            </a:prstGeom>
            <a:solidFill>
              <a:srgbClr val="1F74AD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STEP4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箭头: 五边形 5"/>
            <p:cNvSpPr/>
            <p:nvPr>
              <p:custDataLst>
                <p:tags r:id="rId15"/>
              </p:custDataLst>
            </p:nvPr>
          </p:nvSpPr>
          <p:spPr>
            <a:xfrm>
              <a:off x="12442" y="1722"/>
              <a:ext cx="3685" cy="1066"/>
            </a:xfrm>
            <a:prstGeom prst="homePlate">
              <a:avLst>
                <a:gd name="adj" fmla="val 28652"/>
              </a:avLst>
            </a:prstGeom>
            <a:solidFill>
              <a:srgbClr val="277FB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STEP3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箭头: 五边形 4"/>
            <p:cNvSpPr/>
            <p:nvPr>
              <p:custDataLst>
                <p:tags r:id="rId16"/>
              </p:custDataLst>
            </p:nvPr>
          </p:nvSpPr>
          <p:spPr>
            <a:xfrm>
              <a:off x="9609" y="1722"/>
              <a:ext cx="3491" cy="1066"/>
            </a:xfrm>
            <a:prstGeom prst="homePlate">
              <a:avLst>
                <a:gd name="adj" fmla="val 28652"/>
              </a:avLst>
            </a:prstGeom>
            <a:solidFill>
              <a:srgbClr val="3547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STEP2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箭头: 五边形 1"/>
            <p:cNvSpPr/>
            <p:nvPr>
              <p:custDataLst>
                <p:tags r:id="rId17"/>
              </p:custDataLst>
            </p:nvPr>
          </p:nvSpPr>
          <p:spPr>
            <a:xfrm>
              <a:off x="6895" y="1722"/>
              <a:ext cx="3371" cy="1066"/>
            </a:xfrm>
            <a:prstGeom prst="homePlate">
              <a:avLst>
                <a:gd name="adj" fmla="val 28652"/>
              </a:avLst>
            </a:prstGeom>
            <a:solidFill>
              <a:srgbClr val="29374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139279" y="2226030"/>
            <a:ext cx="446400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1139281" y="1785957"/>
            <a:ext cx="4464000" cy="432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>
                <a:latin typeface="+mj-lt"/>
                <a:ea typeface="+mj-ea"/>
                <a:cs typeface="+mj-cs"/>
              </a:rPr>
              <a:t>重置密码</a:t>
            </a:r>
            <a:endParaRPr lang="zh-CN" altLang="en-US" sz="2000" spc="120">
              <a:latin typeface="+mj-lt"/>
              <a:ea typeface="+mj-ea"/>
              <a:cs typeface="+mj-cs"/>
            </a:endParaRPr>
          </a:p>
        </p:txBody>
      </p:sp>
      <p:sp>
        <p:nvSpPr>
          <p:cNvPr id="25" name="文本框 30"/>
          <p:cNvSpPr txBox="1"/>
          <p:nvPr>
            <p:custDataLst>
              <p:tags r:id="rId3"/>
            </p:custDataLst>
          </p:nvPr>
        </p:nvSpPr>
        <p:spPr>
          <a:xfrm>
            <a:off x="1139190" y="2273935"/>
            <a:ext cx="4464050" cy="12630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受试者联系</a:t>
            </a:r>
            <a:r>
              <a:rPr lang="en-US" altLang="zh-CN" sz="1400" spc="120" dirty="0" smtClean="0"/>
              <a:t>CRC</a:t>
            </a:r>
            <a:r>
              <a:rPr lang="zh-CN" altLang="en-US" sz="1400" spc="120" dirty="0" smtClean="0"/>
              <a:t>，</a:t>
            </a:r>
            <a:r>
              <a:rPr lang="zh-CN" altLang="en-US" sz="1400" spc="120" dirty="0"/>
              <a:t>告知账户身份信息（用户名、姓名、联系电话</a:t>
            </a:r>
            <a:r>
              <a:rPr lang="zh-CN" altLang="en-US" sz="1400" spc="120" dirty="0" smtClean="0"/>
              <a:t>），</a:t>
            </a:r>
            <a:r>
              <a:rPr lang="en-US" altLang="zh-CN" sz="1400" spc="120" dirty="0" smtClean="0"/>
              <a:t>CRC</a:t>
            </a:r>
            <a:r>
              <a:rPr lang="zh-CN" altLang="en-US" sz="1400" spc="120" dirty="0" smtClean="0"/>
              <a:t>在</a:t>
            </a:r>
            <a:r>
              <a:rPr lang="en-US" altLang="zh-CN" sz="1400" spc="120" dirty="0"/>
              <a:t>SMT</a:t>
            </a:r>
            <a:r>
              <a:rPr lang="zh-CN" altLang="en-US" sz="1400" spc="120" dirty="0" smtClean="0"/>
              <a:t>中受试者管理</a:t>
            </a:r>
            <a:r>
              <a:rPr lang="zh-CN" altLang="en-US" sz="1400" spc="120" dirty="0"/>
              <a:t>里找到</a:t>
            </a:r>
            <a:r>
              <a:rPr lang="zh-CN" altLang="en-US" sz="1400" spc="120" dirty="0" smtClean="0"/>
              <a:t>该受试者，</a:t>
            </a:r>
            <a:r>
              <a:rPr lang="zh-CN" altLang="en-US" sz="1400" spc="120" dirty="0"/>
              <a:t>重置密码生成新临时密码</a:t>
            </a:r>
            <a:r>
              <a:rPr lang="zh-CN" altLang="en-US" sz="1400" spc="120" dirty="0" smtClean="0"/>
              <a:t>，受试者状态</a:t>
            </a:r>
            <a:r>
              <a:rPr lang="zh-CN" altLang="en-US" sz="1400" spc="120" dirty="0"/>
              <a:t>变成临时密码状态</a:t>
            </a:r>
            <a:endParaRPr lang="zh-CN" altLang="en-US" sz="1400" spc="120" dirty="0"/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713195" y="194980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1139279" y="4109308"/>
            <a:ext cx="446400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9"/>
          <p:cNvSpPr txBox="1"/>
          <p:nvPr>
            <p:custDataLst>
              <p:tags r:id="rId6"/>
            </p:custDataLst>
          </p:nvPr>
        </p:nvSpPr>
        <p:spPr>
          <a:xfrm>
            <a:off x="1139281" y="3669235"/>
            <a:ext cx="4464000" cy="432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>
                <a:latin typeface="+mj-lt"/>
                <a:ea typeface="+mj-ea"/>
                <a:cs typeface="+mj-cs"/>
              </a:rPr>
              <a:t>设置新密码</a:t>
            </a:r>
            <a:endParaRPr lang="zh-CN" altLang="en-US" sz="2000" spc="120">
              <a:latin typeface="+mj-lt"/>
              <a:ea typeface="+mj-ea"/>
              <a:cs typeface="+mj-cs"/>
            </a:endParaRPr>
          </a:p>
        </p:txBody>
      </p:sp>
      <p:sp>
        <p:nvSpPr>
          <p:cNvPr id="29" name="文本框 30"/>
          <p:cNvSpPr txBox="1"/>
          <p:nvPr>
            <p:custDataLst>
              <p:tags r:id="rId7"/>
            </p:custDataLst>
          </p:nvPr>
        </p:nvSpPr>
        <p:spPr>
          <a:xfrm>
            <a:off x="1139281" y="4156933"/>
            <a:ext cx="4464000" cy="8972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受试者用</a:t>
            </a:r>
            <a:r>
              <a:rPr lang="en-US" altLang="zh-CN" sz="1400" spc="120" dirty="0" smtClean="0"/>
              <a:t>CRC</a:t>
            </a:r>
            <a:r>
              <a:rPr lang="zh-CN" altLang="en-US" sz="1400" spc="120" dirty="0" smtClean="0"/>
              <a:t>给</a:t>
            </a:r>
            <a:r>
              <a:rPr lang="zh-CN" altLang="en-US" sz="1400" spc="120" dirty="0"/>
              <a:t>到的临时密码登录</a:t>
            </a:r>
            <a:r>
              <a:rPr lang="en-US" altLang="zh-CN" sz="1400" spc="120" dirty="0"/>
              <a:t>APP</a:t>
            </a:r>
            <a:r>
              <a:rPr lang="zh-CN" altLang="en-US" sz="1400" spc="120" dirty="0"/>
              <a:t>，登录后强制要求设置新密码，以确保</a:t>
            </a:r>
            <a:r>
              <a:rPr lang="zh-CN" altLang="en-US" sz="1400" spc="120" dirty="0" smtClean="0"/>
              <a:t>只有受试者本人</a:t>
            </a:r>
            <a:r>
              <a:rPr lang="zh-CN" altLang="en-US" sz="1400" spc="120" dirty="0"/>
              <a:t>知道登录密码</a:t>
            </a:r>
            <a:endParaRPr lang="zh-CN" altLang="en-US" sz="1400" spc="120" dirty="0"/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713195" y="383308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APP—</a:t>
            </a:r>
            <a:r>
              <a:rPr>
                <a:sym typeface="+mn-ea"/>
              </a:rPr>
              <a:t>忘记密码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5860" y="883920"/>
            <a:ext cx="2645333" cy="4320000"/>
          </a:xfrm>
          <a:prstGeom prst="rect">
            <a:avLst/>
          </a:prstGeom>
        </p:spPr>
      </p:pic>
      <p:pic>
        <p:nvPicPr>
          <p:cNvPr id="3" name="图片 2" descr="4520028"/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5255" y="1830705"/>
            <a:ext cx="360000" cy="3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35300" y="186372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CRC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163547" y="925158"/>
            <a:ext cx="2216659" cy="432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730612" y="1493760"/>
            <a:ext cx="3089787" cy="4153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2"/>
            </p:custDataLst>
          </p:nvPr>
        </p:nvSpPr>
        <p:spPr>
          <a:xfrm>
            <a:off x="730612" y="996315"/>
            <a:ext cx="1959495" cy="470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</a:rPr>
              <a:t>提醒时间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文本框 30"/>
          <p:cNvSpPr txBox="1"/>
          <p:nvPr>
            <p:custDataLst>
              <p:tags r:id="rId3"/>
            </p:custDataLst>
          </p:nvPr>
        </p:nvSpPr>
        <p:spPr>
          <a:xfrm>
            <a:off x="730612" y="1545671"/>
            <a:ext cx="3004652" cy="14736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第一次：</a:t>
            </a:r>
            <a:r>
              <a:rPr lang="en-US" altLang="zh-CN" sz="1400" spc="120" dirty="0" smtClean="0"/>
              <a:t>8:00</a:t>
            </a:r>
            <a:endParaRPr lang="en-US" altLang="zh-CN" sz="1400" spc="120" dirty="0" smtClean="0"/>
          </a:p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第二次：</a:t>
            </a:r>
            <a:r>
              <a:rPr lang="en-US" altLang="zh-CN" sz="1400" spc="120" dirty="0" smtClean="0"/>
              <a:t>12:00</a:t>
            </a:r>
            <a:endParaRPr lang="en-US" altLang="zh-CN" sz="1400" spc="120" dirty="0" smtClean="0"/>
          </a:p>
          <a:p>
            <a:pPr>
              <a:lnSpc>
                <a:spcPct val="120000"/>
              </a:lnSpc>
            </a:pPr>
            <a:r>
              <a:rPr lang="zh-CN" altLang="en-US" sz="1400" spc="120" dirty="0" smtClean="0"/>
              <a:t>第三次：</a:t>
            </a:r>
            <a:r>
              <a:rPr lang="en-US" altLang="zh-CN" sz="1400" spc="120" dirty="0" smtClean="0"/>
              <a:t>18:00</a:t>
            </a:r>
            <a:endParaRPr lang="en-US" altLang="zh-CN" sz="1400" spc="120" dirty="0" smtClean="0"/>
          </a:p>
          <a:p>
            <a:pPr>
              <a:lnSpc>
                <a:spcPct val="120000"/>
              </a:lnSpc>
            </a:pPr>
            <a:endParaRPr lang="en-US" altLang="zh-CN" sz="1400" spc="120" dirty="0" smtClean="0"/>
          </a:p>
          <a:p>
            <a:pPr>
              <a:lnSpc>
                <a:spcPct val="120000"/>
              </a:lnSpc>
            </a:pPr>
            <a:endParaRPr lang="en-US" altLang="zh-CN" sz="1400" spc="120" dirty="0" smtClean="0"/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266273" y="1192366"/>
            <a:ext cx="307318" cy="30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730612" y="3546004"/>
            <a:ext cx="3242062" cy="8998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9"/>
          <p:cNvSpPr txBox="1"/>
          <p:nvPr>
            <p:custDataLst>
              <p:tags r:id="rId6"/>
            </p:custDataLst>
          </p:nvPr>
        </p:nvSpPr>
        <p:spPr>
          <a:xfrm>
            <a:off x="730612" y="3066339"/>
            <a:ext cx="2460617" cy="470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spc="120" dirty="0" smtClean="0">
                <a:latin typeface="+mj-lt"/>
                <a:ea typeface="+mj-ea"/>
                <a:cs typeface="+mj-cs"/>
              </a:rPr>
              <a:t>填写日期</a:t>
            </a:r>
            <a:endParaRPr lang="zh-CN" altLang="en-US" sz="2000" spc="12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文本框 30"/>
          <p:cNvSpPr txBox="1"/>
          <p:nvPr>
            <p:custDataLst>
              <p:tags r:id="rId7"/>
            </p:custDataLst>
          </p:nvPr>
        </p:nvSpPr>
        <p:spPr>
          <a:xfrm>
            <a:off x="314325" y="3574415"/>
            <a:ext cx="3771265" cy="276098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cs typeface="+mj-lt"/>
              </a:rPr>
              <a:t>筛选成功并发放导入期药物后，导入期开始，记录用药情况。</a:t>
            </a: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cs typeface="+mj-lt"/>
              </a:rPr>
              <a:t>随机成功并发放治疗期药物后，</a:t>
            </a:r>
            <a:r>
              <a:rPr lang="en-US" altLang="zh-CN" sz="1400" spc="120" dirty="0" smtClean="0">
                <a:cs typeface="+mj-lt"/>
              </a:rPr>
              <a:t>CRC</a:t>
            </a:r>
            <a:r>
              <a:rPr lang="zh-CN" altLang="en-US" sz="1400" spc="120" dirty="0" smtClean="0">
                <a:cs typeface="+mj-lt"/>
              </a:rPr>
              <a:t>手动将受试者阶段修改为治疗期，治疗期开始，记录用药情况。</a:t>
            </a: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cs typeface="+mj-lt"/>
              </a:rPr>
              <a:t>仅</a:t>
            </a: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</a:rPr>
              <a:t>导入期</a:t>
            </a:r>
            <a:r>
              <a:rPr lang="zh-CN" altLang="en-US" sz="1400" spc="120" dirty="0" smtClean="0">
                <a:cs typeface="+mj-lt"/>
              </a:rPr>
              <a:t>和</a:t>
            </a: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</a:rPr>
              <a:t>治疗期</a:t>
            </a:r>
            <a:r>
              <a:rPr lang="zh-CN" altLang="en-US" sz="1400" spc="120" dirty="0" smtClean="0">
                <a:cs typeface="+mj-lt"/>
              </a:rPr>
              <a:t>填写。</a:t>
            </a: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</a:rPr>
              <a:t>每天</a:t>
            </a:r>
            <a:r>
              <a:rPr lang="zh-CN" altLang="en-US" sz="1400" spc="120" dirty="0" smtClean="0">
                <a:cs typeface="+mj-lt"/>
              </a:rPr>
              <a:t>填写</a:t>
            </a:r>
            <a:r>
              <a:rPr lang="zh-CN" altLang="en-US" sz="1600" b="1" spc="120" dirty="0" smtClean="0">
                <a:solidFill>
                  <a:srgbClr val="FF0000"/>
                </a:solidFill>
                <a:cs typeface="+mj-lt"/>
              </a:rPr>
              <a:t>三次</a:t>
            </a:r>
            <a:r>
              <a:rPr lang="zh-CN" altLang="en-US" sz="1400" spc="120" dirty="0" smtClean="0">
                <a:cs typeface="+mj-lt"/>
              </a:rPr>
              <a:t>。</a:t>
            </a:r>
            <a:br>
              <a:rPr lang="zh-CN" altLang="en-US" sz="1400" spc="120" dirty="0" smtClean="0">
                <a:cs typeface="+mj-lt"/>
              </a:rPr>
            </a:br>
            <a:r>
              <a:rPr lang="zh-CN" altLang="en-US" sz="1400" spc="120" dirty="0" smtClean="0">
                <a:solidFill>
                  <a:srgbClr val="FF0000"/>
                </a:solidFill>
                <a:cs typeface="+mj-lt"/>
              </a:rPr>
              <a:t>早晨用药</a:t>
            </a:r>
            <a:r>
              <a:rPr lang="zh-CN" altLang="en-US" sz="1400" spc="120" dirty="0" smtClean="0">
                <a:cs typeface="+mj-lt"/>
              </a:rPr>
              <a:t>填写时间段：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</a:rPr>
              <a:t>00:00-24:00</a:t>
            </a:r>
            <a:r>
              <a:rPr lang="zh-CN" altLang="en-US" sz="1400" spc="120" dirty="0" smtClean="0">
                <a:cs typeface="+mj-lt"/>
              </a:rPr>
              <a:t> </a:t>
            </a: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solidFill>
                  <a:srgbClr val="FF0000"/>
                </a:solidFill>
                <a:cs typeface="+mj-lt"/>
              </a:rPr>
              <a:t>中午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  <a:sym typeface="+mn-ea"/>
              </a:rPr>
              <a:t>用药</a:t>
            </a:r>
            <a:r>
              <a:rPr lang="zh-CN" altLang="en-US" sz="1400" spc="120" dirty="0" smtClean="0">
                <a:cs typeface="+mj-lt"/>
                <a:sym typeface="+mn-ea"/>
              </a:rPr>
              <a:t>填写时间段：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  <a:sym typeface="+mn-ea"/>
              </a:rPr>
              <a:t>10:00-24:00</a:t>
            </a:r>
            <a:br>
              <a:rPr lang="zh-CN" altLang="en-US" sz="1400" spc="120" dirty="0" smtClean="0">
                <a:cs typeface="+mj-lt"/>
                <a:sym typeface="+mn-ea"/>
              </a:rPr>
            </a:br>
            <a:r>
              <a:rPr lang="zh-CN" altLang="en-US" sz="1400" spc="120" dirty="0" smtClean="0">
                <a:solidFill>
                  <a:srgbClr val="FF0000"/>
                </a:solidFill>
                <a:cs typeface="+mj-lt"/>
                <a:sym typeface="+mn-ea"/>
              </a:rPr>
              <a:t>晚上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  <a:sym typeface="+mn-ea"/>
              </a:rPr>
              <a:t>用药</a:t>
            </a:r>
            <a:r>
              <a:rPr lang="zh-CN" altLang="en-US" sz="1400" spc="120" dirty="0" smtClean="0">
                <a:cs typeface="+mj-lt"/>
                <a:sym typeface="+mn-ea"/>
              </a:rPr>
              <a:t>填写时间段：</a:t>
            </a:r>
            <a:r>
              <a:rPr lang="zh-CN" altLang="en-US" sz="1400" spc="120" dirty="0" smtClean="0">
                <a:solidFill>
                  <a:srgbClr val="FF0000"/>
                </a:solidFill>
                <a:cs typeface="+mj-lt"/>
                <a:sym typeface="+mn-ea"/>
              </a:rPr>
              <a:t>16:00-24:00</a:t>
            </a:r>
            <a:endParaRPr lang="zh-CN" altLang="en-US" sz="1400" spc="120" dirty="0" smtClean="0">
              <a:cs typeface="+mj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20" dirty="0" smtClean="0">
                <a:cs typeface="+mj-lt"/>
              </a:rPr>
              <a:t>CRC在后台管理系统修改成随访阶段后</a:t>
            </a:r>
            <a:r>
              <a:rPr lang="en-US" altLang="zh-CN" sz="1400" spc="120" dirty="0" smtClean="0">
                <a:cs typeface="+mj-lt"/>
              </a:rPr>
              <a:t>APP</a:t>
            </a:r>
            <a:r>
              <a:rPr lang="zh-CN" altLang="en-US" sz="1400" spc="120" dirty="0" smtClean="0">
                <a:cs typeface="+mj-lt"/>
              </a:rPr>
              <a:t>页面不会显示</a:t>
            </a:r>
            <a:r>
              <a:rPr lang="en-US" altLang="zh-CN" sz="1400" spc="120" dirty="0" smtClean="0">
                <a:cs typeface="+mj-lt"/>
              </a:rPr>
              <a:t>“</a:t>
            </a:r>
            <a:r>
              <a:rPr lang="zh-CN" altLang="en-US" sz="1400" spc="120" dirty="0" smtClean="0">
                <a:cs typeface="+mj-lt"/>
              </a:rPr>
              <a:t>用药情况</a:t>
            </a:r>
            <a:r>
              <a:rPr lang="en-US" altLang="zh-CN" sz="1400" spc="120" dirty="0" smtClean="0">
                <a:cs typeface="+mj-lt"/>
              </a:rPr>
              <a:t>”</a:t>
            </a: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endParaRPr lang="zh-CN" altLang="en-US" sz="1400" spc="120" dirty="0" smtClean="0">
              <a:cs typeface="+mj-lt"/>
            </a:endParaRPr>
          </a:p>
          <a:p>
            <a:pPr>
              <a:lnSpc>
                <a:spcPct val="120000"/>
              </a:lnSpc>
            </a:pPr>
            <a:endParaRPr lang="en-US" altLang="zh-CN" sz="1400" spc="120" dirty="0" smtClean="0">
              <a:cs typeface="+mj-lt"/>
            </a:endParaRP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266273" y="3245159"/>
            <a:ext cx="307318" cy="30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669600" y="432000"/>
            <a:ext cx="108540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cap="none" spc="200" normalizeH="0" baseline="0" noProof="1" dirty="0"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dirty="0"/>
              <a:t>APP</a:t>
            </a:r>
            <a:r>
              <a:rPr lang="en-US" altLang="zh-CN" dirty="0" smtClean="0"/>
              <a:t>—</a:t>
            </a:r>
            <a:r>
              <a:rPr dirty="0" smtClean="0"/>
              <a:t>用药情况填写</a:t>
            </a:r>
            <a:endParaRPr lang="en-US" altLang="zh-CN" spc="120" dirty="0"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4592955" y="1960245"/>
            <a:ext cx="1711960" cy="34226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</a:rPr>
              <a:t>选择问卷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87520" y="1012825"/>
            <a:ext cx="7834630" cy="845820"/>
            <a:chOff x="6752" y="1595"/>
            <a:chExt cx="12338" cy="1332"/>
          </a:xfrm>
        </p:grpSpPr>
        <p:sp>
          <p:nvSpPr>
            <p:cNvPr id="8" name="箭头: 五边形 7"/>
            <p:cNvSpPr/>
            <p:nvPr>
              <p:custDataLst>
                <p:tags r:id="rId11"/>
              </p:custDataLst>
            </p:nvPr>
          </p:nvSpPr>
          <p:spPr>
            <a:xfrm>
              <a:off x="6752" y="1595"/>
              <a:ext cx="12338" cy="1333"/>
            </a:xfrm>
            <a:prstGeom prst="homePlate">
              <a:avLst>
                <a:gd name="adj" fmla="val 2913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箭头: 五边形 20"/>
            <p:cNvSpPr/>
            <p:nvPr>
              <p:custDataLst>
                <p:tags r:id="rId12"/>
              </p:custDataLst>
            </p:nvPr>
          </p:nvSpPr>
          <p:spPr>
            <a:xfrm>
              <a:off x="15286" y="1722"/>
              <a:ext cx="3631" cy="1066"/>
            </a:xfrm>
            <a:prstGeom prst="homePlate">
              <a:avLst>
                <a:gd name="adj" fmla="val 28652"/>
              </a:avLst>
            </a:prstGeom>
            <a:solidFill>
              <a:srgbClr val="1F74AD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STEP4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箭头: 五边形 5"/>
            <p:cNvSpPr/>
            <p:nvPr>
              <p:custDataLst>
                <p:tags r:id="rId13"/>
              </p:custDataLst>
            </p:nvPr>
          </p:nvSpPr>
          <p:spPr>
            <a:xfrm>
              <a:off x="12442" y="1722"/>
              <a:ext cx="3501" cy="1066"/>
            </a:xfrm>
            <a:prstGeom prst="homePlate">
              <a:avLst>
                <a:gd name="adj" fmla="val 28652"/>
              </a:avLst>
            </a:prstGeom>
            <a:solidFill>
              <a:srgbClr val="277FB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STEP3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箭头: 五边形 4"/>
            <p:cNvSpPr/>
            <p:nvPr>
              <p:custDataLst>
                <p:tags r:id="rId14"/>
              </p:custDataLst>
            </p:nvPr>
          </p:nvSpPr>
          <p:spPr>
            <a:xfrm>
              <a:off x="9609" y="1722"/>
              <a:ext cx="3491" cy="1066"/>
            </a:xfrm>
            <a:prstGeom prst="homePlate">
              <a:avLst>
                <a:gd name="adj" fmla="val 28652"/>
              </a:avLst>
            </a:prstGeom>
            <a:solidFill>
              <a:srgbClr val="3547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STEP2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箭头: 五边形 1"/>
            <p:cNvSpPr/>
            <p:nvPr>
              <p:custDataLst>
                <p:tags r:id="rId15"/>
              </p:custDataLst>
            </p:nvPr>
          </p:nvSpPr>
          <p:spPr>
            <a:xfrm>
              <a:off x="6895" y="1722"/>
              <a:ext cx="3371" cy="1066"/>
            </a:xfrm>
            <a:prstGeom prst="homePlate">
              <a:avLst>
                <a:gd name="adj" fmla="val 28652"/>
              </a:avLst>
            </a:prstGeom>
            <a:solidFill>
              <a:srgbClr val="29374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STEP1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6390640" y="1960245"/>
            <a:ext cx="1711960" cy="38354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pc="150" dirty="0" smtClean="0"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endParaRPr lang="zh-CN" altLang="zh-CN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7"/>
            </p:custDataLst>
          </p:nvPr>
        </p:nvSpPr>
        <p:spPr>
          <a:xfrm>
            <a:off x="8175625" y="1960245"/>
            <a:ext cx="1711960" cy="3429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latin typeface="微软雅黑" panose="020B0503020204020204" charset="-122"/>
                <a:ea typeface="微软雅黑" panose="020B0503020204020204" charset="-122"/>
              </a:rPr>
              <a:t>提交发送</a:t>
            </a:r>
            <a:endParaRPr lang="zh-CN" altLang="en-US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10003790" y="1975485"/>
            <a:ext cx="1711960" cy="353060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</a:t>
            </a:r>
            <a:endParaRPr lang="zh-CN" altLang="en-US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C:\Users\Danielle.He\Desktop\天士力\ios截图\微信图片_20191023153338.png微信图片_20191023153338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6247765" y="2429828"/>
            <a:ext cx="2139950" cy="3806190"/>
          </a:xfrm>
          <a:prstGeom prst="rect">
            <a:avLst/>
          </a:prstGeom>
        </p:spPr>
      </p:pic>
      <p:pic>
        <p:nvPicPr>
          <p:cNvPr id="13" name="图片 12" descr="2-2-2用药情况发送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87715" y="2428875"/>
            <a:ext cx="1842135" cy="3823970"/>
          </a:xfrm>
          <a:prstGeom prst="rect">
            <a:avLst/>
          </a:prstGeom>
        </p:spPr>
      </p:pic>
      <p:pic>
        <p:nvPicPr>
          <p:cNvPr id="14" name="图片 13" descr="2-2-3用药情况发送成功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29850" y="2428875"/>
            <a:ext cx="1831975" cy="382397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104005" y="2428875"/>
            <a:ext cx="2147570" cy="3822700"/>
            <a:chOff x="6463" y="3825"/>
            <a:chExt cx="3382" cy="6020"/>
          </a:xfrm>
        </p:grpSpPr>
        <p:pic>
          <p:nvPicPr>
            <p:cNvPr id="3" name="图片 2" descr="2-0日志界面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63" y="3825"/>
              <a:ext cx="3383" cy="602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7044" y="4643"/>
              <a:ext cx="2231" cy="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 descr="6-1用药情况提醒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0885" y="2413000"/>
            <a:ext cx="2274570" cy="7251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a"/>
  <p:tag name="KSO_WM_UNIT_INDEX" val="1_2_1"/>
  <p:tag name="KSO_WM_UNIT_ID" val="diagram160280_4*m_h_a*1_2_1"/>
  <p:tag name="KSO_WM_UNIT_CLEAR" val="1"/>
  <p:tag name="KSO_WM_UNIT_LAYERLEVEL" val="1_1_1"/>
  <p:tag name="KSO_WM_UNIT_VALUE" val="14"/>
  <p:tag name="KSO_WM_UNIT_HIGHLIGHT" val="0"/>
  <p:tag name="KSO_WM_UNIT_COMPATIBLE" val="0"/>
  <p:tag name="KSO_WM_DIAGRAM_GROUP_CODE" val="m1-1"/>
  <p:tag name="KSO_WM_UNIT_PRESET_TEXT" val="LOREM IPSUM"/>
  <p:tag name="KSO_WM_UNIT_TEXT_FILL_FORE_SCHEMECOLOR_INDEX" val="5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17_1*q_h_i*1_1_1"/>
  <p:tag name="KSO_WM_TEMPLATE_CATEGORY" val="diagram"/>
  <p:tag name="KSO_WM_TEMPLATE_INDEX" val="2020011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7"/>
  <p:tag name="KSO_WM_UNIT_FILL_TYPE" val="1"/>
  <p:tag name="KSO_WM_UNIT_USESOURCEFORMAT_APPLY" val="0"/>
  <p:tag name="KSO_WM_UNIT_DIAGRAM_SCHEMECOLOR_ID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17_1*q_h_f*1_1_1"/>
  <p:tag name="KSO_WM_TEMPLATE_CATEGORY" val="diagram"/>
  <p:tag name="KSO_WM_TEMPLATE_INDEX" val="20200117"/>
  <p:tag name="KSO_WM_UNIT_LAYERLEVEL" val="1_1_1"/>
  <p:tag name="KSO_WM_TAG_VERSION" val="1.0"/>
  <p:tag name="KSO_WM_BEAUTIFY_FLAG" val="#wm#"/>
  <p:tag name="KSO_WM_UNIT_NOCLEAR" val="0"/>
  <p:tag name="KSO_WM_DIAGRAM_GROUP_CODE" val="q1-1"/>
  <p:tag name="KSO_WM_UNIT_TYPE" val="q_h_f"/>
  <p:tag name="KSO_WM_UNIT_INDEX" val="1_1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0"/>
  <p:tag name="KSO_WM_UNIT_DIAGRAM_SCHEMECOLOR_ID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17_1*q_h_i*1_1_1"/>
  <p:tag name="KSO_WM_TEMPLATE_CATEGORY" val="diagram"/>
  <p:tag name="KSO_WM_TEMPLATE_INDEX" val="2020011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7"/>
  <p:tag name="KSO_WM_UNIT_FILL_TYPE" val="1"/>
  <p:tag name="KSO_WM_UNIT_USESOURCEFORMAT_APPLY" val="0"/>
  <p:tag name="KSO_WM_UNIT_DIAGRAM_SCHEMECOLOR_ID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99035_2*q_h_i*1_4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0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9035_2*q_h_i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9035_2*q_h_i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9035_2*q_h_i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99035_2*q_i*1_1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2"/>
  <p:tag name="KSO_WM_UNIT_ID" val="diagram20199035_2*q_i*1_2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3"/>
  <p:tag name="KSO_WM_UNIT_ID" val="diagram20199035_2*q_i*1_3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4"/>
  <p:tag name="KSO_WM_UNIT_ID" val="diagram20199035_2*q_i*1_4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17_1*q_h_i*1_1_1"/>
  <p:tag name="KSO_WM_TEMPLATE_CATEGORY" val="diagram"/>
  <p:tag name="KSO_WM_TEMPLATE_INDEX" val="2020011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7"/>
  <p:tag name="KSO_WM_UNIT_FILL_TYPE" val="1"/>
  <p:tag name="KSO_WM_UNIT_USESOURCEFORMAT_APPLY" val="0"/>
  <p:tag name="KSO_WM_UNIT_DIAGRAM_SCHEMECOLOR_ID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17_1*q_h_i*1_1_1"/>
  <p:tag name="KSO_WM_TEMPLATE_CATEGORY" val="diagram"/>
  <p:tag name="KSO_WM_TEMPLATE_INDEX" val="2020011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7"/>
  <p:tag name="KSO_WM_UNIT_FILL_TYPE" val="1"/>
  <p:tag name="KSO_WM_UNIT_USESOURCEFORMAT_APPLY" val="0"/>
  <p:tag name="KSO_WM_UNIT_DIAGRAM_SCHEMECOLOR_ID" val="2"/>
</p:tagLst>
</file>

<file path=ppt/tags/tag114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1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187308_4*m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87308_4*m_h_i*1_2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2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2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2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15_2*m_h_i*1_3_2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LINE_FORE_SCHEMECOLOR_INDEX" val="13"/>
  <p:tag name="KSO_WM_UNIT_LINE_FILL_TYPE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15_2*m_h_i*1_2_2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LINE_FORE_SCHEMECOLOR_INDEX" val="13"/>
  <p:tag name="KSO_WM_UNIT_LINE_FILL_TYPE" val="2"/>
</p:tagLst>
</file>

<file path=ppt/tags/tag133.xml><?xml version="1.0" encoding="utf-8"?>
<p:tagLst xmlns:p="http://schemas.openxmlformats.org/presentationml/2006/main"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5_2*m_h_f*1_2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5_2*m_h_f*1_3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2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15_2*m_h_i*1_2_2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LINE_FORE_SCHEMECOLOR_INDEX" val="13"/>
  <p:tag name="KSO_WM_UNIT_LINE_FILL_TYPE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4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187308_4*m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87308_4*m_h_i*1_2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5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187308_4*m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87308_4*m_h_i*1_2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5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3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5_3*m_h_f*1_2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5_3*m_h_f*1_3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5_3*m_h_f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7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187308_4*m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87308_4*m_h_i*1_2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3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5_3*m_h_f*1_2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5_3*m_h_f*1_3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5_3*m_h_f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87308_4*m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87308_4*m_h_a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87308_4*m_h_i*1_2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9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3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5_3*m_h_f*1_2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5_3*m_h_f*1_3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5_3*m_h_f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87308_4*m_h_i*1_1_2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87308_4*m_h_a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87308_4*m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87308_4*m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DIAGRAM_MODELTYPE" val="numdgm"/>
  <p:tag name="KSO_WM_UNIT_TEXT_FILL_FORE_SCHEMECOLOR_INDEX" val="13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5_3*m_h_f*1_1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15_3*m_i*1_1"/>
  <p:tag name="KSO_WM_TEMPLATE_CATEGORY" val="diagram"/>
  <p:tag name="KSO_WM_TEMPLATE_INDEX" val="20200115"/>
  <p:tag name="KSO_WM_UNIT_LAYERLEVEL" val="1_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5_3*m_h_i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5_3*m_h_i*1_3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5_3*m_h_i*1_2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5_3*m_h_i*1_1_1"/>
  <p:tag name="KSO_WM_TEMPLATE_CATEGORY" val="diagram"/>
  <p:tag name="KSO_WM_TEMPLATE_INDEX" val="20200115"/>
  <p:tag name="KSO_WM_UNIT_LAYERLEVEL" val="1_1_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5_3*m_h_f*1_2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5_3*m_h_f*1_3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5_3*m_h_f*1_4_1"/>
  <p:tag name="KSO_WM_TEMPLATE_CATEGORY" val="diagram"/>
  <p:tag name="KSO_WM_TEMPLATE_INDEX" val="2020011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SLIDE_ID" val="custom20187308_4"/>
  <p:tag name="KSO_WM_TEMPLATE_SUBCATEGORY" val="0"/>
  <p:tag name="KSO_WM_SLIDE_TYPE" val="text"/>
  <p:tag name="KSO_WM_SLIDE_SUBTYPE" val="diag"/>
  <p:tag name="KSO_WM_SLIDE_ITEM_CNT" val="2"/>
  <p:tag name="KSO_WM_SLIDE_INDEX" val="4"/>
  <p:tag name="KSO_WM_SLIDE_SIZE" val="385.046*244.44"/>
  <p:tag name="KSO_WM_SLIDE_POSITION" val="56.1571*153.52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87308"/>
  <p:tag name="KSO_WM_SLIDE_LAYOUT" val="a_m"/>
  <p:tag name="KSO_WM_SLIDE_LAYOUT_CNT" val="1_1"/>
</p:tagLst>
</file>

<file path=ppt/tags/tag225.xml><?xml version="1.0" encoding="utf-8"?>
<p:tagLst xmlns:p="http://schemas.openxmlformats.org/presentationml/2006/main">
  <p:tag name="KSO_WM_UNIT_ISCONTENTSTITLE" val="0"/>
  <p:tag name="KSO_WM_UNIT_PRESET_TEXT" val="谢谢观看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5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ID" val="custom20187308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87308"/>
  <p:tag name="KSO_WM_SLIDE_LAYOUT" val="a"/>
  <p:tag name="KSO_WM_SLIDE_LAYOUT_CN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UNIT_TYPE" val="i"/>
  <p:tag name="KSO_WM_UNIT_ID" val="264*i*1"/>
  <p:tag name="KSO_WM_TEMPLATE_CATEGORY" val="custom"/>
  <p:tag name="KSO_WM_TEMPLATE_INDEX" val="44"/>
</p:tagLst>
</file>

<file path=ppt/tags/tag63.xml><?xml version="1.0" encoding="utf-8"?>
<p:tagLst xmlns:p="http://schemas.openxmlformats.org/presentationml/2006/main">
  <p:tag name="KSO_WM_BEAUTIFY_FLAG" val="#wm#"/>
  <p:tag name="KSO_WM_UNIT_TYPE" val="i"/>
  <p:tag name="KSO_WM_UNIT_ID" val="264*i*4"/>
  <p:tag name="KSO_WM_TEMPLATE_CATEGORY" val="custom"/>
  <p:tag name="KSO_WM_TEMPLATE_INDEX" val="44"/>
</p:tagLst>
</file>

<file path=ppt/tags/tag64.xml><?xml version="1.0" encoding="utf-8"?>
<p:tagLst xmlns:p="http://schemas.openxmlformats.org/presentationml/2006/main">
  <p:tag name="KSO_WM_BEAUTIFY_FLAG" val="#wm#"/>
  <p:tag name="KSO_WM_UNIT_TYPE" val="i"/>
  <p:tag name="KSO_WM_UNIT_ID" val="264*i*5"/>
  <p:tag name="KSO_WM_TEMPLATE_CATEGORY" val="custom"/>
  <p:tag name="KSO_WM_TEMPLATE_INDEX" val="44"/>
</p:tagLst>
</file>

<file path=ppt/tags/tag65.xml><?xml version="1.0" encoding="utf-8"?>
<p:tagLst xmlns:p="http://schemas.openxmlformats.org/presentationml/2006/main">
  <p:tag name="KSO_WM_BEAUTIFY_FLAG" val="#wm#"/>
  <p:tag name="KSO_WM_UNIT_TYPE" val="i"/>
  <p:tag name="KSO_WM_UNIT_ID" val="264*i*6"/>
  <p:tag name="KSO_WM_TEMPLATE_CATEGORY" val="custom"/>
  <p:tag name="KSO_WM_TEMPLATE_INDEX" val="44"/>
</p:tagLst>
</file>

<file path=ppt/tags/tag66.xml><?xml version="1.0" encoding="utf-8"?>
<p:tagLst xmlns:p="http://schemas.openxmlformats.org/presentationml/2006/main">
  <p:tag name="KSO_WM_BEAUTIFY_FLAG" val="#wm#"/>
  <p:tag name="KSO_WM_UNIT_TYPE" val="i"/>
  <p:tag name="KSO_WM_UNIT_ID" val="264*i*9"/>
  <p:tag name="KSO_WM_TEMPLATE_CATEGORY" val="custom"/>
  <p:tag name="KSO_WM_TEMPLATE_INDEX" val="44"/>
</p:tagLst>
</file>

<file path=ppt/tags/tag67.xml><?xml version="1.0" encoding="utf-8"?>
<p:tagLst xmlns:p="http://schemas.openxmlformats.org/presentationml/2006/main">
  <p:tag name="KSO_WM_BEAUTIFY_FLAG" val="#wm#"/>
  <p:tag name="KSO_WM_UNIT_TYPE" val="i"/>
  <p:tag name="KSO_WM_UNIT_ID" val="264*i*10"/>
  <p:tag name="KSO_WM_TEMPLATE_CATEGORY" val="custom"/>
  <p:tag name="KSO_WM_TEMPLATE_INDEX" val="44"/>
</p:tagLst>
</file>

<file path=ppt/tags/tag68.xml><?xml version="1.0" encoding="utf-8"?>
<p:tagLst xmlns:p="http://schemas.openxmlformats.org/presentationml/2006/main">
  <p:tag name="KSO_WM_TAG_VERSION" val="1.0"/>
  <p:tag name="KSO_WM_TEMPLATE_CATEGORY" val="custom"/>
  <p:tag name="KSO_WM_TEMPLATE_INDEX" val="160044"/>
</p:tagLst>
</file>

<file path=ppt/tags/tag69.xml><?xml version="1.0" encoding="utf-8"?>
<p:tagLst xmlns:p="http://schemas.openxmlformats.org/presentationml/2006/main">
  <p:tag name="KSO_WM_TAG_VERSION" val="1.0"/>
  <p:tag name="KSO_WM_TEMPLATE_CATEGORY" val="custom"/>
  <p:tag name="KSO_WM_TEMPLATE_INDEX" val="1600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8、11、14、19、21、27、30、32、36"/>
  <p:tag name="KSO_WM_BEAUTIFY_FLAG" val="#wm#"/>
  <p:tag name="KSO_WM_TEMPLATE_CATEGORY" val="custom"/>
  <p:tag name="KSO_WM_TEMPLATE_INDEX" val="160044"/>
  <p:tag name="KSO_WM_TAG_VERSION" val="1.0"/>
</p:tagLst>
</file>

<file path=ppt/tags/tag71.xml><?xml version="1.0" encoding="utf-8"?>
<p:tagLst xmlns:p="http://schemas.openxmlformats.org/presentationml/2006/main">
  <p:tag name="KSO_WM_TEMPLATE_CATEGORY" val="custom"/>
  <p:tag name="KSO_WM_TEMPLATE_INDEX" val="160044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5"/>
  <p:tag name="KSO_WM_UNIT_LAYERLEVEL" val="1"/>
  <p:tag name="KSO_WM_UNIT_CLEAR" val="1"/>
  <p:tag name="KSO_WM_UNIT_INDEX" val="1"/>
  <p:tag name="KSO_WM_UNIT_ID" val="custom160044_1*a*1"/>
  <p:tag name="KSO_WM_UNIT_TYPE" val="a"/>
  <p:tag name="KSO_WM_UNIT_PRESET_TEXT_INDEX" val="0"/>
  <p:tag name="KSO_WM_UNIT_PRESET_TEXT_LEN" val="9"/>
</p:tagLst>
</file>

<file path=ppt/tags/tag72.xml><?xml version="1.0" encoding="utf-8"?>
<p:tagLst xmlns:p="http://schemas.openxmlformats.org/presentationml/2006/main">
  <p:tag name="KSO_WM_TEMPLATE_CATEGORY" val="custom"/>
  <p:tag name="KSO_WM_TEMPLATE_INDEX" val="160044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30"/>
  <p:tag name="KSO_WM_UNIT_LAYERLEVEL" val="1"/>
  <p:tag name="KSO_WM_UNIT_CLEAR" val="1"/>
  <p:tag name="KSO_WM_UNIT_INDEX" val="1"/>
  <p:tag name="KSO_WM_UNIT_ID" val="custom160044_1*b*1"/>
  <p:tag name="KSO_WM_UNIT_TYPE" val="b"/>
  <p:tag name="KSO_WM_UNIT_PRESET_TEXT_INDEX" val="1"/>
  <p:tag name="KSO_WM_UNIT_PRESET_TEXT_LEN" val="10"/>
</p:tagLst>
</file>

<file path=ppt/tags/tag73.xml><?xml version="1.0" encoding="utf-8"?>
<p:tagLst xmlns:p="http://schemas.openxmlformats.org/presentationml/2006/main">
  <p:tag name="KSO_WM_TEMPLATE_THUMBS_INDEX" val="1、8、11、14、19、21、27、30、32、36、"/>
  <p:tag name="KSO_WM_SLIDE_ID" val="custom160044_1"/>
  <p:tag name="KSO_WM_TEMPLATE_SUBCATEGORY" val="0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160044"/>
  <p:tag name="KSO_WM_SLIDE_LAYOUT" val="a_b"/>
  <p:tag name="KSO_WM_SLIDE_LAYOUT_CNT" val="1_1"/>
  <p:tag name="KSO_WM_SLIDE_MODEL_TYPE" val="cover"/>
</p:tagLst>
</file>

<file path=ppt/tags/tag74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187308_2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87308_2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187308_2*i*4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7.xml><?xml version="1.0" encoding="utf-8"?>
<p:tagLst xmlns:p="http://schemas.openxmlformats.org/presentationml/2006/main">
  <p:tag name="KSO_WM_UNIT_PRESET_TEXT" val="在此输入节标题1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87308_2*l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87308_2*l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PRESET_TEXT" val="在此输入节标题2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87308_2*l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87308_2*l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SLIDE_ID" val="custom20187308_2"/>
  <p:tag name="KSO_WM_TEMPLATE_SUBCATEGORY" val="0"/>
  <p:tag name="KSO_WM_SLIDE_TYPE" val="contents"/>
  <p:tag name="KSO_WM_SLIDE_SUBTYPE" val="diag"/>
  <p:tag name="KSO_WM_SLIDE_ITEM_CNT" val="5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7308"/>
  <p:tag name="KSO_WM_SLIDE_LAYOUT" val="a_b_l"/>
  <p:tag name="KSO_WM_SLIDE_LAYOUT_CNT" val="1_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1_1_1"/>
  <p:tag name="KSO_WM_UNIT_ID" val="diagram20199371_2*m_h_h_a*1_1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派别LOGO贴"/>
  <p:tag name="KSO_WM_UNIT_VALUE" val="9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1_1_1"/>
  <p:tag name="KSO_WM_UNIT_ID" val="diagram20199371_2*m_h_h_f*1_1_1_1"/>
  <p:tag name="KSO_WM_TEMPLATE_CATEGORY" val="diagram"/>
  <p:tag name="KSO_WM_TEMPLATE_INDEX" val="20199371"/>
  <p:tag name="KSO_WM_UNIT_LAYERLEVEL" val="1_1_1_1"/>
  <p:tag name="KSO_WM_TAG_VERSION" val="1.0"/>
  <p:tag name="KSO_WM_BEAUTIFY_FLAG" val="#wm#"/>
  <p:tag name="KSO_WM_UNIT_PRESET_TEXT" val="来宾签到&#10;填写许愿卡&#10;获得拍卖代币&#10;获得派别logo"/>
  <p:tag name="KSO_WM_UNIT_VALUE" val="4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87308_4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i"/>
  <p:tag name="KSO_WM_UNIT_INDEX" val="1_1"/>
  <p:tag name="KSO_WM_UNIT_ID" val="diagram160280_4*m_i*1_1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i"/>
  <p:tag name="KSO_WM_UNIT_INDEX" val="1_2"/>
  <p:tag name="KSO_WM_UNIT_ID" val="diagram160280_4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f"/>
  <p:tag name="KSO_WM_UNIT_INDEX" val="1_1_1"/>
  <p:tag name="KSO_WM_UNIT_ID" val="diagram160280_4*m_h_f*1_1_1"/>
  <p:tag name="KSO_WM_UNIT_CLEAR" val="1"/>
  <p:tag name="KSO_WM_UNIT_LAYERLEVEL" val="1_1_1"/>
  <p:tag name="KSO_WM_UNIT_VALUE" val="17"/>
  <p:tag name="KSO_WM_UNIT_HIGHLIGHT" val="0"/>
  <p:tag name="KSO_WM_UNIT_COMPATIBLE" val="0"/>
  <p:tag name="KSO_WM_DIAGRAM_GROUP_CODE" val="m1-1"/>
  <p:tag name="KSO_WM_UNIT_PRESET_TEXT" val="SED DO EIUSMOD TEMPOR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a"/>
  <p:tag name="KSO_WM_UNIT_INDEX" val="1_1_1"/>
  <p:tag name="KSO_WM_UNIT_ID" val="diagram160280_4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 IPSUM"/>
  <p:tag name="KSO_WM_UNIT_TEXT_FILL_FORE_SCHEMECOLOR_INDEX" val="5"/>
  <p:tag name="KSO_WM_UNIT_TEXT_FILL_TYPE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i"/>
  <p:tag name="KSO_WM_UNIT_INDEX" val="1_3"/>
  <p:tag name="KSO_WM_UNIT_ID" val="diagram160280_4*m_i*1_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f"/>
  <p:tag name="KSO_WM_UNIT_INDEX" val="1_3_1"/>
  <p:tag name="KSO_WM_UNIT_ID" val="diagram160280_4*m_h_f*1_3_1"/>
  <p:tag name="KSO_WM_UNIT_CLEAR" val="1"/>
  <p:tag name="KSO_WM_UNIT_LAYERLEVEL" val="1_1_1"/>
  <p:tag name="KSO_WM_UNIT_VALUE" val="17"/>
  <p:tag name="KSO_WM_UNIT_HIGHLIGHT" val="0"/>
  <p:tag name="KSO_WM_UNIT_COMPATIBLE" val="0"/>
  <p:tag name="KSO_WM_DIAGRAM_GROUP_CODE" val="m1-1"/>
  <p:tag name="KSO_WM_UNIT_PRESET_TEXT" val="SED DO EIUSMOD TEMPOR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a"/>
  <p:tag name="KSO_WM_UNIT_INDEX" val="1_3_1"/>
  <p:tag name="KSO_WM_UNIT_ID" val="diagram160280_4*m_h_a*1_3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 IPSUM"/>
  <p:tag name="KSO_WM_UNIT_TEXT_FILL_FORE_SCHEMECOLOR_INDEX" val="5"/>
  <p:tag name="KSO_WM_UNIT_TEXT_FILL_TYPE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i"/>
  <p:tag name="KSO_WM_UNIT_INDEX" val="1_4"/>
  <p:tag name="KSO_WM_UNIT_ID" val="diagram160280_4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80"/>
  <p:tag name="KSO_WM_UNIT_TYPE" val="m_h_f"/>
  <p:tag name="KSO_WM_UNIT_INDEX" val="1_2_1"/>
  <p:tag name="KSO_WM_UNIT_ID" val="diagram160280_4*m_h_f*1_2_1"/>
  <p:tag name="KSO_WM_UNIT_CLEAR" val="1"/>
  <p:tag name="KSO_WM_UNIT_LAYERLEVEL" val="1_1_1"/>
  <p:tag name="KSO_WM_UNIT_VALUE" val="16"/>
  <p:tag name="KSO_WM_UNIT_HIGHLIGHT" val="0"/>
  <p:tag name="KSO_WM_UNIT_COMPATIBLE" val="0"/>
  <p:tag name="KSO_WM_DIAGRAM_GROUP_CODE" val="m1-1"/>
  <p:tag name="KSO_WM_UNIT_PRESET_TEXT" val="SED DO EIUSMOD TEMPOR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自定义 12">
      <a:dk1>
        <a:srgbClr val="000000"/>
      </a:dk1>
      <a:lt1>
        <a:srgbClr val="FFFFFF"/>
      </a:lt1>
      <a:dk2>
        <a:srgbClr val="99CC00"/>
      </a:dk2>
      <a:lt2>
        <a:srgbClr val="808080"/>
      </a:lt2>
      <a:accent1>
        <a:srgbClr val="FE3432"/>
      </a:accent1>
      <a:accent2>
        <a:srgbClr val="FF9900"/>
      </a:accent2>
      <a:accent3>
        <a:srgbClr val="036FCB"/>
      </a:accent3>
      <a:accent4>
        <a:srgbClr val="00D2C1"/>
      </a:accent4>
      <a:accent5>
        <a:srgbClr val="389DBA"/>
      </a:accent5>
      <a:accent6>
        <a:srgbClr val="FFFFCC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WPS 演示</Application>
  <PresentationFormat>宽屏</PresentationFormat>
  <Paragraphs>261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Office 主题​​</vt:lpstr>
      <vt:lpstr>默认设计模板_2</vt:lpstr>
      <vt:lpstr>香橘乳癖宁胶囊II期临床研究</vt:lpstr>
      <vt:lpstr>PowerPoint 演示文稿</vt:lpstr>
      <vt:lpstr>功能简介</vt:lpstr>
      <vt:lpstr>APP流程说明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兔咪</cp:lastModifiedBy>
  <cp:revision>36</cp:revision>
  <dcterms:created xsi:type="dcterms:W3CDTF">2019-06-19T02:08:00Z</dcterms:created>
  <dcterms:modified xsi:type="dcterms:W3CDTF">2019-11-22T01:50:47Z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